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723" r:id="rId2"/>
    <p:sldMasterId id="2147483728" r:id="rId3"/>
    <p:sldMasterId id="2147483740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76" r:id="rId9"/>
    <p:sldId id="260" r:id="rId10"/>
    <p:sldId id="270" r:id="rId11"/>
    <p:sldId id="265" r:id="rId12"/>
    <p:sldId id="266" r:id="rId13"/>
    <p:sldId id="272" r:id="rId14"/>
    <p:sldId id="273" r:id="rId15"/>
    <p:sldId id="267" r:id="rId16"/>
    <p:sldId id="277" r:id="rId17"/>
    <p:sldId id="268" r:id="rId18"/>
    <p:sldId id="271" r:id="rId19"/>
    <p:sldId id="269" r:id="rId20"/>
    <p:sldId id="274" r:id="rId21"/>
    <p:sldId id="275" r:id="rId22"/>
    <p:sldId id="261" r:id="rId23"/>
    <p:sldId id="263" r:id="rId24"/>
    <p:sldId id="264" r:id="rId25"/>
    <p:sldId id="279" r:id="rId26"/>
    <p:sldId id="278" r:id="rId27"/>
    <p:sldId id="262" r:id="rId28"/>
  </p:sldIdLst>
  <p:sldSz cx="12192000" cy="6858000"/>
  <p:notesSz cx="6858000" cy="9144000"/>
  <p:embeddedFontLst>
    <p:embeddedFont>
      <p:font typeface="Cascadia Mono" panose="020B0604020202020204" charset="0"/>
      <p:regular r:id="rId30"/>
      <p:bold r:id="rId31"/>
      <p:italic r:id="rId32"/>
      <p:boldItalic r:id="rId33"/>
    </p:embeddedFont>
    <p:embeddedFont>
      <p:font typeface="Product Sans" panose="020B0604020202020204" charset="0"/>
      <p:regular r:id="rId34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392637C-1D64-4B60-98AB-340AEB793AD4}">
          <p14:sldIdLst>
            <p14:sldId id="256"/>
            <p14:sldId id="257"/>
          </p14:sldIdLst>
        </p14:section>
        <p14:section name="Présentation structurelle du projet" id="{74A2B709-96CA-438B-837C-14CBDA52D868}">
          <p14:sldIdLst>
            <p14:sldId id="258"/>
            <p14:sldId id="259"/>
            <p14:sldId id="276"/>
          </p14:sldIdLst>
        </p14:section>
        <p14:section name="Implémentation des Solutions" id="{59ADFB82-45FD-4DD0-9CDA-C983005AE29C}">
          <p14:sldIdLst>
            <p14:sldId id="260"/>
            <p14:sldId id="270"/>
          </p14:sldIdLst>
        </p14:section>
        <p14:section name="SD Card" id="{28CDDFAC-1426-481E-97D9-BE11BD098FAC}">
          <p14:sldIdLst>
            <p14:sldId id="265"/>
          </p14:sldIdLst>
        </p14:section>
        <p14:section name="Pre-proc" id="{7AE3893A-EAD3-4F09-AA5B-282D605D2904}">
          <p14:sldIdLst>
            <p14:sldId id="266"/>
            <p14:sldId id="272"/>
            <p14:sldId id="273"/>
          </p14:sldIdLst>
        </p14:section>
        <p14:section name="Bypass" id="{8EEC6E8E-D2E8-482E-99F2-09AEACED69B8}">
          <p14:sldIdLst>
            <p14:sldId id="267"/>
            <p14:sldId id="277"/>
          </p14:sldIdLst>
        </p14:section>
        <p14:section name="Sobel" id="{D04F9D1D-8EBA-480E-9461-D77C9ABFF1EC}">
          <p14:sldIdLst>
            <p14:sldId id="268"/>
            <p14:sldId id="271"/>
          </p14:sldIdLst>
        </p14:section>
        <p14:section name="CNN" id="{2C41C19E-C255-43B0-91CB-05A75FF67DE6}">
          <p14:sldIdLst>
            <p14:sldId id="269"/>
            <p14:sldId id="274"/>
            <p14:sldId id="275"/>
          </p14:sldIdLst>
        </p14:section>
        <p14:section name="BP" id="{8EF13484-93EB-40C2-8703-D686BBF7F941}">
          <p14:sldIdLst>
            <p14:sldId id="261"/>
            <p14:sldId id="263"/>
            <p14:sldId id="264"/>
          </p14:sldIdLst>
        </p14:section>
        <p14:section name="Makefile" id="{73693ADF-9836-4166-B9F6-9034968E1B61}">
          <p14:sldIdLst>
            <p14:sldId id="279"/>
            <p14:sldId id="278"/>
          </p14:sldIdLst>
        </p14:section>
        <p14:section name="Conclusion" id="{55D59D8F-0415-4503-A3E4-BFCC4B1AF727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BA48E-331B-4657-8732-25972EDFA1E2}" v="27" dt="2024-01-24T18:16:29.424"/>
    <p1510:client id="{78C1F907-09DB-423B-9DCA-1930B8CC98F7}" v="41" dt="2024-01-25T09:56:44.120"/>
    <p1510:client id="{8EC0E11E-F3AE-460B-B042-7CDF18324C26}" v="18" dt="2024-01-24T20:39:31.882"/>
    <p1510:client id="{CC1BBCD8-B283-444C-A1AB-0AB427698018}" v="473" dt="2024-01-25T08:51:42.461"/>
    <p1510:client id="{DB562D86-1A27-4BE2-8E06-ED57378C362F}" v="48" dt="2024-01-24T22:37:19.3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36D71-8E4F-4CD6-AB6A-796D944AD909}" type="datetimeFigureOut">
              <a:rPr lang="fr-FR" smtClean="0"/>
              <a:t>25/01/2024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FEB7-9864-4356-9262-BEB17F77715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39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/>
              <a:t>Une priorité est active si sa priorité est supérieur à son seuil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/>
              <a:t>MIEP : </a:t>
            </a:r>
            <a:r>
              <a:rPr lang="fr-FR" b="0">
                <a:solidFill>
                  <a:srgbClr val="008000"/>
                </a:solidFill>
                <a:effectLst/>
                <a:latin typeface="Cascadia Mono" panose="020B0609020000020004" pitchFamily="49" charset="0"/>
              </a:rPr>
              <a:t>Machine </a:t>
            </a:r>
            <a:r>
              <a:rPr lang="fr-FR" b="0" err="1">
                <a:solidFill>
                  <a:srgbClr val="008000"/>
                </a:solidFill>
                <a:effectLst/>
                <a:latin typeface="Cascadia Mono" panose="020B0609020000020004" pitchFamily="49" charset="0"/>
              </a:rPr>
              <a:t>External</a:t>
            </a:r>
            <a:r>
              <a:rPr lang="fr-FR" b="0">
                <a:solidFill>
                  <a:srgbClr val="008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fr-FR" b="0" err="1">
                <a:solidFill>
                  <a:srgbClr val="008000"/>
                </a:solidFill>
                <a:effectLst/>
                <a:latin typeface="Cascadia Mono" panose="020B0609020000020004" pitchFamily="49" charset="0"/>
              </a:rPr>
              <a:t>Interrupt</a:t>
            </a:r>
            <a:r>
              <a:rPr lang="fr-FR" b="0">
                <a:solidFill>
                  <a:srgbClr val="008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fr-FR" b="0" err="1">
                <a:solidFill>
                  <a:srgbClr val="008000"/>
                </a:solidFill>
                <a:effectLst/>
                <a:latin typeface="Cascadia Mono" panose="020B0609020000020004" pitchFamily="49" charset="0"/>
              </a:rPr>
              <a:t>Pending</a:t>
            </a:r>
            <a:endParaRPr lang="fr-FR" b="0">
              <a:solidFill>
                <a:srgbClr val="000000"/>
              </a:solidFill>
              <a:effectLst/>
              <a:latin typeface="Cascadia Mono" panose="020B060902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6FEB7-9864-4356-9262-BEB17F77715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4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584200"/>
            <a:ext cx="10931524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87" y="1610844"/>
            <a:ext cx="10931525" cy="4235919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8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839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485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0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02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85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6" y="1397000"/>
            <a:ext cx="2595563" cy="3407438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22648" y="1397000"/>
            <a:ext cx="2595563" cy="3407438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0300" y="1397000"/>
            <a:ext cx="2586037" cy="3407438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85250" y="1397000"/>
            <a:ext cx="2570162" cy="3407438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23889" y="4980565"/>
            <a:ext cx="2595562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432175" y="4980565"/>
            <a:ext cx="2595562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210300" y="4980565"/>
            <a:ext cx="2595562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985250" y="4980565"/>
            <a:ext cx="2570161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41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7" y="1496290"/>
            <a:ext cx="2595563" cy="3308147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32175" y="1496290"/>
            <a:ext cx="2584449" cy="3308147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26176" y="1496290"/>
            <a:ext cx="2570162" cy="3308147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85250" y="1496290"/>
            <a:ext cx="2570162" cy="3308147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23888" y="4980565"/>
            <a:ext cx="2595562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432175" y="4980565"/>
            <a:ext cx="2595561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205538" y="4980565"/>
            <a:ext cx="25908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985250" y="4980565"/>
            <a:ext cx="2570162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23344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1791" y="1396999"/>
            <a:ext cx="3529521" cy="3407439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67214" y="1396999"/>
            <a:ext cx="3499359" cy="3407439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70850" y="1396999"/>
            <a:ext cx="3499359" cy="3407439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23888" y="4980565"/>
            <a:ext cx="3527425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67213" y="4980565"/>
            <a:ext cx="3490911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070850" y="4980565"/>
            <a:ext cx="3497262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49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7" y="1396999"/>
            <a:ext cx="3527425" cy="3407439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85651" y="1396999"/>
            <a:ext cx="3472474" cy="3407439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70850" y="1396999"/>
            <a:ext cx="3484562" cy="3407439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23888" y="4980565"/>
            <a:ext cx="352742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5651" y="4980565"/>
            <a:ext cx="3472474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070850" y="4980565"/>
            <a:ext cx="3497262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36166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9" y="1396999"/>
            <a:ext cx="5392736" cy="3407439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5538" y="1396999"/>
            <a:ext cx="5349874" cy="3407439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50116" y="4980565"/>
            <a:ext cx="5349873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205538" y="4980565"/>
            <a:ext cx="5349874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584200"/>
            <a:ext cx="10931524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89" y="1610844"/>
            <a:ext cx="10931524" cy="4469139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23889" y="1133147"/>
            <a:ext cx="10931524" cy="242328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15684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584200"/>
            <a:ext cx="10944224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6999"/>
            <a:ext cx="5392737" cy="3407439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5538" y="1396999"/>
            <a:ext cx="5362574" cy="3407439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50114" y="4980565"/>
            <a:ext cx="5349875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205537" y="4980565"/>
            <a:ext cx="5349875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1084684"/>
            <a:ext cx="10944224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6280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9" y="584200"/>
            <a:ext cx="10918823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7000"/>
            <a:ext cx="2595562" cy="1476165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32175" y="1397000"/>
            <a:ext cx="2595562" cy="1476165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595562" cy="1476165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85249" y="1397000"/>
            <a:ext cx="2570163" cy="1476165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36589" y="3055281"/>
            <a:ext cx="2582862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432175" y="3055281"/>
            <a:ext cx="2605089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226176" y="3055281"/>
            <a:ext cx="2570162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985250" y="3055281"/>
            <a:ext cx="2570162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76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7000"/>
            <a:ext cx="2595562" cy="1476165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32176" y="1397000"/>
            <a:ext cx="2584450" cy="1476165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05538" y="1397000"/>
            <a:ext cx="2590800" cy="1476165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85250" y="1397000"/>
            <a:ext cx="2570162" cy="1476165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23888" y="3055281"/>
            <a:ext cx="2595562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432176" y="3055281"/>
            <a:ext cx="2584450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229352" y="3055281"/>
            <a:ext cx="256698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997950" y="3055281"/>
            <a:ext cx="2570162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82802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7000"/>
            <a:ext cx="3527425" cy="1472184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73562" y="1397000"/>
            <a:ext cx="3484561" cy="1472184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70850" y="1397000"/>
            <a:ext cx="3484562" cy="1472184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36588" y="3055281"/>
            <a:ext cx="3514725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367213" y="3055281"/>
            <a:ext cx="3490911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8070850" y="3055281"/>
            <a:ext cx="3484562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4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7000"/>
            <a:ext cx="3527426" cy="1472184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67213" y="1397000"/>
            <a:ext cx="3490911" cy="1472184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70850" y="1397000"/>
            <a:ext cx="3484562" cy="1472184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23888" y="3055281"/>
            <a:ext cx="352742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367213" y="3055281"/>
            <a:ext cx="3490912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8070850" y="3055281"/>
            <a:ext cx="3484562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17700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584200"/>
            <a:ext cx="10931524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90" y="1397000"/>
            <a:ext cx="5392735" cy="1472184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5538" y="1397000"/>
            <a:ext cx="5362572" cy="1472184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48590" y="3055281"/>
            <a:ext cx="534987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205538" y="3055281"/>
            <a:ext cx="534987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40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48590" y="1397000"/>
            <a:ext cx="5349874" cy="1472184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5538" y="1397000"/>
            <a:ext cx="5349874" cy="1472184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48590" y="3055281"/>
            <a:ext cx="5368035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205538" y="3055281"/>
            <a:ext cx="5368035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151782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49288" y="1397000"/>
            <a:ext cx="25701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46464" y="1397000"/>
            <a:ext cx="25701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24960" y="1397000"/>
            <a:ext cx="25701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85250" y="1397000"/>
            <a:ext cx="25701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48958" y="4717007"/>
            <a:ext cx="2573375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445311" y="4717007"/>
            <a:ext cx="2573376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222962" y="4717007"/>
            <a:ext cx="2573375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985249" y="4717007"/>
            <a:ext cx="2570163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49288" y="3057004"/>
            <a:ext cx="25701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446464" y="3057004"/>
            <a:ext cx="25701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24960" y="3057004"/>
            <a:ext cx="25701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985250" y="3057004"/>
            <a:ext cx="25701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132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584200"/>
            <a:ext cx="10653712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6588" y="1397000"/>
            <a:ext cx="25828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32175" y="1397000"/>
            <a:ext cx="2561209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26176" y="1397000"/>
            <a:ext cx="2570161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85250" y="1397000"/>
            <a:ext cx="25701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36242" y="4717007"/>
            <a:ext cx="2586091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431005" y="4717007"/>
            <a:ext cx="2564411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224182" y="4717007"/>
            <a:ext cx="2573374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982386" y="4717007"/>
            <a:ext cx="2573375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36588" y="3057004"/>
            <a:ext cx="25828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432175" y="3057004"/>
            <a:ext cx="2561209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26176" y="3057004"/>
            <a:ext cx="2570161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985250" y="3057004"/>
            <a:ext cx="2570162" cy="1476165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23888" y="1084684"/>
            <a:ext cx="10653712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4567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584200"/>
            <a:ext cx="10931524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90" y="1397000"/>
            <a:ext cx="3527424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67213" y="1397000"/>
            <a:ext cx="3490911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74022" y="1397000"/>
            <a:ext cx="3490911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23890" y="4720990"/>
            <a:ext cx="3527424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367213" y="4720990"/>
            <a:ext cx="3490911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8074022" y="4720990"/>
            <a:ext cx="3490911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23890" y="3060985"/>
            <a:ext cx="3527424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67213" y="3060985"/>
            <a:ext cx="3490911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074022" y="3060985"/>
            <a:ext cx="3490911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84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584200"/>
            <a:ext cx="10931524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87" y="1610844"/>
            <a:ext cx="10931525" cy="4235919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392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3578" y="1397000"/>
            <a:ext cx="3490910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67213" y="1397000"/>
            <a:ext cx="3490911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70850" y="1397000"/>
            <a:ext cx="3484562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63578" y="4720990"/>
            <a:ext cx="3490910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367213" y="4720990"/>
            <a:ext cx="3490911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8070850" y="4720990"/>
            <a:ext cx="3484562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63578" y="3060985"/>
            <a:ext cx="3490910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67213" y="3060985"/>
            <a:ext cx="3490911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070850" y="3060985"/>
            <a:ext cx="3484562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636666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84200"/>
            <a:ext cx="10363200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9" y="1397000"/>
            <a:ext cx="5392736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5538" y="1397000"/>
            <a:ext cx="5349875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22451" y="4704405"/>
            <a:ext cx="5391119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205534" y="4704405"/>
            <a:ext cx="5348270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3889" y="3060985"/>
            <a:ext cx="5392736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05538" y="3060985"/>
            <a:ext cx="5349875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40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584200"/>
            <a:ext cx="10931524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9" y="1397000"/>
            <a:ext cx="5392736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5538" y="1397000"/>
            <a:ext cx="5349875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622451" y="4704405"/>
            <a:ext cx="5391119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205533" y="4704405"/>
            <a:ext cx="5348271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23889" y="3060985"/>
            <a:ext cx="5392736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05538" y="3060985"/>
            <a:ext cx="5349875" cy="1472184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23889" y="1084684"/>
            <a:ext cx="10931524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49392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6242" y="1396999"/>
            <a:ext cx="2582428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32176" y="1396999"/>
            <a:ext cx="2582428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05538" y="1396999"/>
            <a:ext cx="2590800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85250" y="1396999"/>
            <a:ext cx="2570162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35894" y="4604358"/>
            <a:ext cx="2585656" cy="1058751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431006" y="4604358"/>
            <a:ext cx="2585656" cy="1058751"/>
          </a:xfrm>
          <a:solidFill>
            <a:schemeClr val="accent3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03516" y="4604358"/>
            <a:ext cx="2594038" cy="1058751"/>
          </a:xfrm>
          <a:solidFill>
            <a:schemeClr val="accent5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982384" y="4604358"/>
            <a:ext cx="2573374" cy="1058751"/>
          </a:xfrm>
          <a:solidFill>
            <a:schemeClr val="bg2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5569361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584200"/>
            <a:ext cx="10944224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6999"/>
            <a:ext cx="2595562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32175" y="1396999"/>
            <a:ext cx="2584449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26468" y="1396999"/>
            <a:ext cx="2569870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85250" y="1396999"/>
            <a:ext cx="2582862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23526" y="4604358"/>
            <a:ext cx="2598806" cy="1058751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431003" y="4604358"/>
            <a:ext cx="2587679" cy="1058751"/>
          </a:xfrm>
          <a:solidFill>
            <a:schemeClr val="accent3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24472" y="4604358"/>
            <a:ext cx="2573082" cy="1058751"/>
          </a:xfrm>
          <a:solidFill>
            <a:schemeClr val="accent5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982385" y="4604358"/>
            <a:ext cx="2586091" cy="1058751"/>
          </a:xfrm>
          <a:solidFill>
            <a:schemeClr val="bg2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1084684"/>
            <a:ext cx="10944224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849056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7" y="1396999"/>
            <a:ext cx="3536949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73562" y="1396999"/>
            <a:ext cx="3484562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70850" y="1396999"/>
            <a:ext cx="3484562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3887" y="4604358"/>
            <a:ext cx="3536949" cy="1058751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373562" y="4604358"/>
            <a:ext cx="3484562" cy="1058751"/>
          </a:xfrm>
          <a:solidFill>
            <a:schemeClr val="accent4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070850" y="4604358"/>
            <a:ext cx="3484562" cy="1058751"/>
          </a:xfrm>
          <a:solidFill>
            <a:schemeClr val="bg2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962395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6588" y="1396999"/>
            <a:ext cx="3524250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73563" y="1396999"/>
            <a:ext cx="3484562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70850" y="1396999"/>
            <a:ext cx="3484562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36588" y="4604358"/>
            <a:ext cx="3524250" cy="1058751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373563" y="4604358"/>
            <a:ext cx="3484562" cy="1058751"/>
          </a:xfrm>
          <a:solidFill>
            <a:schemeClr val="accent4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070850" y="4604358"/>
            <a:ext cx="3484562" cy="1058751"/>
          </a:xfrm>
          <a:solidFill>
            <a:schemeClr val="bg2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90283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6999"/>
            <a:ext cx="5392737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5538" y="1396999"/>
            <a:ext cx="5349874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3976" y="4912134"/>
            <a:ext cx="5391120" cy="750975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07059" y="4912134"/>
            <a:ext cx="5348270" cy="750975"/>
          </a:xfrm>
          <a:solidFill>
            <a:schemeClr val="accent4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74315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584200"/>
            <a:ext cx="10931524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6999"/>
            <a:ext cx="5376101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5537" y="1396999"/>
            <a:ext cx="5362487" cy="4266109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3975" y="4912134"/>
            <a:ext cx="5374489" cy="750975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07059" y="4912134"/>
            <a:ext cx="5360879" cy="750975"/>
          </a:xfrm>
          <a:solidFill>
            <a:schemeClr val="accent4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1318181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7000"/>
            <a:ext cx="2595562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32175" y="1397000"/>
            <a:ext cx="2584450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26468" y="1397000"/>
            <a:ext cx="2569870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03342" y="1397000"/>
            <a:ext cx="2552070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23526" y="2982317"/>
            <a:ext cx="2598806" cy="1058751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431003" y="2982317"/>
            <a:ext cx="2587681" cy="1058751"/>
          </a:xfrm>
          <a:solidFill>
            <a:schemeClr val="accent3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24472" y="2982317"/>
            <a:ext cx="2573082" cy="1058751"/>
          </a:xfrm>
          <a:solidFill>
            <a:schemeClr val="accent5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9000498" y="2982317"/>
            <a:ext cx="2555259" cy="1058751"/>
          </a:xfrm>
          <a:solidFill>
            <a:schemeClr val="bg2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23526" y="4212305"/>
            <a:ext cx="2598806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431003" y="4212305"/>
            <a:ext cx="2587681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224472" y="4212305"/>
            <a:ext cx="2573082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9000498" y="4212305"/>
            <a:ext cx="2555259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32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89" y="1610844"/>
            <a:ext cx="10931524" cy="4469139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23887" y="1133147"/>
            <a:ext cx="10944226" cy="242328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161331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7000"/>
            <a:ext cx="2595562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32175" y="1397000"/>
            <a:ext cx="2595562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37580" y="1397000"/>
            <a:ext cx="2555582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85250" y="1397000"/>
            <a:ext cx="2570162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23526" y="2982317"/>
            <a:ext cx="2598806" cy="1058751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431003" y="2982317"/>
            <a:ext cx="2598807" cy="1058751"/>
          </a:xfrm>
          <a:solidFill>
            <a:schemeClr val="accent3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35598" y="2982317"/>
            <a:ext cx="2558776" cy="1058751"/>
          </a:xfrm>
          <a:solidFill>
            <a:schemeClr val="accent5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982384" y="2982317"/>
            <a:ext cx="2573374" cy="1058751"/>
          </a:xfrm>
          <a:solidFill>
            <a:schemeClr val="bg2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623526" y="4212305"/>
            <a:ext cx="2598806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431003" y="4212305"/>
            <a:ext cx="2598807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235598" y="4212305"/>
            <a:ext cx="2558776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982384" y="4212305"/>
            <a:ext cx="2573374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188647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584200"/>
            <a:ext cx="10931524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90" y="1397000"/>
            <a:ext cx="3527424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67213" y="1397000"/>
            <a:ext cx="3490912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70850" y="1397000"/>
            <a:ext cx="3484563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3890" y="2982317"/>
            <a:ext cx="3527424" cy="1058751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367213" y="2982317"/>
            <a:ext cx="3490912" cy="1058751"/>
          </a:xfrm>
          <a:solidFill>
            <a:schemeClr val="accent4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070850" y="2982317"/>
            <a:ext cx="3484563" cy="1058751"/>
          </a:xfrm>
          <a:solidFill>
            <a:schemeClr val="bg2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23890" y="4212305"/>
            <a:ext cx="3527424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367213" y="4212305"/>
            <a:ext cx="3490912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8070850" y="4212305"/>
            <a:ext cx="3484563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23889" y="1084684"/>
            <a:ext cx="10931524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520201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7000"/>
            <a:ext cx="3527425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67213" y="1397000"/>
            <a:ext cx="3490912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70850" y="1397000"/>
            <a:ext cx="3497262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3888" y="2982317"/>
            <a:ext cx="3527425" cy="1058751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367213" y="2982317"/>
            <a:ext cx="3490912" cy="1058751"/>
          </a:xfrm>
          <a:solidFill>
            <a:schemeClr val="accent4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070850" y="2982317"/>
            <a:ext cx="3497262" cy="1058751"/>
          </a:xfrm>
          <a:solidFill>
            <a:schemeClr val="bg2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623888" y="4212305"/>
            <a:ext cx="3527425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367213" y="4212305"/>
            <a:ext cx="3490912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8070850" y="4212305"/>
            <a:ext cx="3497262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02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397000"/>
            <a:ext cx="5376101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5538" y="1397000"/>
            <a:ext cx="5376101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3975" y="3290093"/>
            <a:ext cx="5374489" cy="750975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07058" y="3290093"/>
            <a:ext cx="5374489" cy="750975"/>
          </a:xfrm>
          <a:solidFill>
            <a:schemeClr val="accent4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23975" y="4212305"/>
            <a:ext cx="5374489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207058" y="4212305"/>
            <a:ext cx="5374489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46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584200"/>
            <a:ext cx="10931524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90" y="1397000"/>
            <a:ext cx="5376100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5537" y="1397000"/>
            <a:ext cx="5349875" cy="2644068"/>
          </a:xfrm>
          <a:solidFill>
            <a:schemeClr val="tx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3976" y="3290093"/>
            <a:ext cx="5374488" cy="750975"/>
          </a:xfrm>
          <a:solidFill>
            <a:schemeClr val="accent1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07058" y="3290093"/>
            <a:ext cx="5348271" cy="750975"/>
          </a:xfrm>
          <a:solidFill>
            <a:schemeClr val="accent4">
              <a:alpha val="80000"/>
            </a:schemeClr>
          </a:solidFill>
        </p:spPr>
        <p:txBody>
          <a:bodyPr wrap="square"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623976" y="4212305"/>
            <a:ext cx="5374488" cy="1703066"/>
          </a:xfrm>
        </p:spPr>
        <p:txBody>
          <a:bodyPr/>
          <a:lstStyle>
            <a:lvl1pPr marL="0" indent="0">
              <a:buNone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900" indent="-17145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6207058" y="4212305"/>
            <a:ext cx="5348271" cy="1703066"/>
          </a:xfrm>
        </p:spPr>
        <p:txBody>
          <a:bodyPr/>
          <a:lstStyle>
            <a:lvl1pPr marL="0" indent="0">
              <a:buNone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900" indent="-17145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23889" y="1084684"/>
            <a:ext cx="10931524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237356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7" y="584200"/>
            <a:ext cx="10931525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9763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0229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32175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494704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54581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17110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10480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17300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39763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0229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32175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494704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54581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17110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110480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17300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639763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70229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32175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494704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54581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17110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110480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17300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908288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7" y="584200"/>
            <a:ext cx="10931525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9763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0229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55606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1813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54581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17110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10480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17300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39763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0229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55606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1813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54581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17110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110480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17300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639763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70229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55606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1813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54581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17110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110480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17300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974775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584200"/>
            <a:ext cx="10931525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9763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02292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70918" y="1639789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41005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39763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02292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70918" y="3153547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41005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639763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702292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70918" y="4667304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41005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23888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221874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7" y="584200"/>
            <a:ext cx="10931525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86417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70918" y="1639789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41005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3888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86417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70918" y="3153547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41005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623888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86417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70918" y="4667304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41005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522836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7" y="584200"/>
            <a:ext cx="10931525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2671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95200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087979" y="1639789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15806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32671" y="3886577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95200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087979" y="3886576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15806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1547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7" y="584199"/>
            <a:ext cx="10918825" cy="54894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3887" y="1610844"/>
            <a:ext cx="5392737" cy="43675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537" y="1610844"/>
            <a:ext cx="5349875" cy="43675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6589" y="1097520"/>
            <a:ext cx="10918824" cy="277955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829779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584200"/>
            <a:ext cx="10931524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8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86417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070850" y="1639789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140937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3888" y="3886577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86417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070850" y="3886576"/>
            <a:ext cx="914400" cy="914400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140937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4457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584200"/>
            <a:ext cx="10931524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3532" y="1639789"/>
            <a:ext cx="1664467" cy="1664467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487612" y="1639788"/>
            <a:ext cx="3529013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05538" y="1639790"/>
            <a:ext cx="1664466" cy="1664466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70849" y="1639788"/>
            <a:ext cx="3484563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33533" y="3886577"/>
            <a:ext cx="1664466" cy="1664466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487611" y="3886575"/>
            <a:ext cx="3528315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05538" y="3886577"/>
            <a:ext cx="1664466" cy="1664466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70849" y="3886575"/>
            <a:ext cx="3484563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23889" y="1084684"/>
            <a:ext cx="10931524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6141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3532" y="584200"/>
            <a:ext cx="10921880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E4DF0E0-F48B-BF40-981D-00BE5E138B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532" y="1639789"/>
            <a:ext cx="1664467" cy="1664467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79140CFE-BB82-3541-8E82-19C6142B017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487612" y="1639788"/>
            <a:ext cx="3529013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10369021-FA00-3443-B793-ABF938500A4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538" y="1639790"/>
            <a:ext cx="1664466" cy="1664466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36546599-4B3C-7945-A8D3-9AEA9CF9770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070849" y="1639788"/>
            <a:ext cx="3484563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57EE45CB-6AB8-3844-AACC-72EFCBF758B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3533" y="3886577"/>
            <a:ext cx="1664466" cy="1664466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48BFF82C-C64B-234B-87F7-9ED72C289FB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487611" y="3886575"/>
            <a:ext cx="3528315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C319F54-D891-E64D-A66F-9F712C88650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05538" y="3886577"/>
            <a:ext cx="1664466" cy="1664466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1D612288-CC33-9443-B6D4-51732D23C70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070849" y="3886575"/>
            <a:ext cx="3484563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097619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7" y="584200"/>
            <a:ext cx="10931525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687969" y="1639790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623887" y="3256992"/>
            <a:ext cx="3527425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413039" y="1639790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7213" y="3256992"/>
            <a:ext cx="3490912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15088" y="1639789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074026" y="3256992"/>
            <a:ext cx="3481385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785752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7" y="584200"/>
            <a:ext cx="10931525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694319" y="1639790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636587" y="3256992"/>
            <a:ext cx="3514725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406420" y="1639790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7213" y="3256992"/>
            <a:ext cx="3477674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13501" y="1639789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070850" y="3256992"/>
            <a:ext cx="3484562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640804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7" y="584200"/>
            <a:ext cx="10931525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2038" y="1639790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623887" y="3256992"/>
            <a:ext cx="259556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30326" y="1639790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32175" y="3256992"/>
            <a:ext cx="259556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18770" y="1639790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240463" y="3256992"/>
            <a:ext cx="2555875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582607" y="1639789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009063" y="3256992"/>
            <a:ext cx="2546349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35148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7" y="584200"/>
            <a:ext cx="10931525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9976" y="1639790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636589" y="3256992"/>
            <a:ext cx="2586034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4769" y="1639790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32175" y="3256992"/>
            <a:ext cx="2584449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11627" y="1639790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226176" y="3256992"/>
            <a:ext cx="2570162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570701" y="1639789"/>
            <a:ext cx="1399260" cy="1399260"/>
          </a:xfrm>
          <a:prstGeom prst="ellipse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8985250" y="3256992"/>
            <a:ext cx="2570162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77704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584200"/>
            <a:ext cx="10931524" cy="51332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889" y="1268759"/>
            <a:ext cx="2595561" cy="353568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5539" y="1268759"/>
            <a:ext cx="2590800" cy="353568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432175" y="1268759"/>
            <a:ext cx="2584449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0813" indent="-150813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01638" indent="-207963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61981" indent="-228594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985249" y="1268759"/>
            <a:ext cx="2570163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0813" indent="-150813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01638" indent="-207963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61981" indent="-228594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23890" y="4980565"/>
            <a:ext cx="5392736" cy="958851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2396" indent="-152396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4792" indent="-152396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3387" indent="-228594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61981" indent="-228594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05539" y="4980565"/>
            <a:ext cx="5349874" cy="958851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2396" indent="-152396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4792" indent="-152396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3387" indent="-228594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61981" indent="-228594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84365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41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428BBEC-E980-5C43-A8C0-63B0792E7D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04672"/>
            <a:ext cx="12192000" cy="5248656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7" y="2130426"/>
            <a:ext cx="10931525" cy="1298573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50A4600-156A-834D-A924-BA86A19D6A8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79674" y="3428999"/>
            <a:ext cx="7232651" cy="715488"/>
          </a:xfrm>
        </p:spPr>
        <p:txBody>
          <a:bodyPr>
            <a:no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5513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3888" y="1610844"/>
            <a:ext cx="5392737" cy="413431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538" y="1610844"/>
            <a:ext cx="5349874" cy="413431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98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428BBEC-E980-5C43-A8C0-63B0792E7D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04672"/>
            <a:ext cx="12192000" cy="5248656"/>
          </a:xfr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A285C4-E1E2-664C-940C-26999977BB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4162" y="2130427"/>
            <a:ext cx="9085263" cy="1298574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0BBEEDF-40DD-CE46-9CA2-E39073DFA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613" y="3429000"/>
            <a:ext cx="7224712" cy="7154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89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162" y="2130427"/>
            <a:ext cx="9085263" cy="12985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7612" y="3429000"/>
            <a:ext cx="7224713" cy="77486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786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8715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8E6AF9A-4564-E943-A0BB-FB7647F5A2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889" y="584440"/>
            <a:ext cx="4475162" cy="4475857"/>
          </a:xfrm>
          <a:prstGeom prst="rect">
            <a:avLst/>
          </a:prstGeom>
          <a:gradFill>
            <a:gsLst>
              <a:gs pos="0">
                <a:schemeClr val="accent1">
                  <a:alpha val="93000"/>
                </a:schemeClr>
              </a:gs>
              <a:gs pos="100000">
                <a:schemeClr val="accent5">
                  <a:alpha val="30000"/>
                </a:schemeClr>
              </a:gs>
            </a:gsLst>
            <a:lin ang="5400000" scaled="1"/>
          </a:gradFill>
        </p:spPr>
        <p:txBody>
          <a:bodyPr lIns="180000" tIns="180000" rIns="180000" bIns="180000">
            <a:normAutofit/>
          </a:bodyPr>
          <a:lstStyle>
            <a:lvl1pPr algn="l">
              <a:defRPr sz="4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E2616-C430-2E49-971D-4B63D6C86C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3888" y="3917590"/>
            <a:ext cx="4475162" cy="1142708"/>
          </a:xfrm>
          <a:prstGeom prst="rect">
            <a:avLst/>
          </a:prstGeom>
        </p:spPr>
        <p:txBody>
          <a:bodyPr lIns="180000" tIns="180000" rIns="180000" bIns="180000"/>
          <a:lstStyle>
            <a:lvl1pPr marL="0" indent="0" algn="l">
              <a:buNone/>
              <a:defRPr sz="24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Image 7" descr="logo-Legrand-BLANC.png">
            <a:extLst>
              <a:ext uri="{FF2B5EF4-FFF2-40B4-BE49-F238E27FC236}">
                <a16:creationId xmlns:a16="http://schemas.microsoft.com/office/drawing/2014/main" id="{C03AC3A9-E168-D04A-8073-16487A2192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0490" y="5832052"/>
            <a:ext cx="2079356" cy="6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781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 descr="logo-Legrand-BLANC.png">
            <a:extLst>
              <a:ext uri="{FF2B5EF4-FFF2-40B4-BE49-F238E27FC236}">
                <a16:creationId xmlns:a16="http://schemas.microsoft.com/office/drawing/2014/main" id="{F2C9C739-DFF4-C044-922B-87077609A1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0490" y="5832052"/>
            <a:ext cx="2079356" cy="6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01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756"/>
            <a:ext cx="12192000" cy="6858000"/>
          </a:xfrm>
          <a:prstGeom prst="rect">
            <a:avLst/>
          </a:prstGeom>
          <a:noFill/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BCB10B2-2590-1549-8DDA-F7FC38EF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208C79D-5C9E-F14C-8C1A-3473F05D3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pic>
        <p:nvPicPr>
          <p:cNvPr id="7" name="Image 6" descr="logo-Legrand-BLANC.png">
            <a:extLst>
              <a:ext uri="{FF2B5EF4-FFF2-40B4-BE49-F238E27FC236}">
                <a16:creationId xmlns:a16="http://schemas.microsoft.com/office/drawing/2014/main" id="{CD65DB6A-1835-954C-8646-1AD5424187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0490" y="5832052"/>
            <a:ext cx="2079356" cy="6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537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6BD93-477A-28FA-8F15-87A42E47D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D7EB9D-A04D-900F-54A1-DCBDF1C5E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1F5FFF-8D4A-527D-ABB9-50FC3B87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B3182-43BD-4BE8-9D20-EBB7B026E739}" type="datetimeFigureOut">
              <a:rPr lang="fr-FR" smtClean="0"/>
              <a:t>25/01/2024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54183E-FD06-F4ED-55A0-69B5BAC65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EF900E-BF57-8EAA-8730-66CC6EDB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FDA4-2297-4F26-A8A9-CD2E794A5D9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7141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162" y="2130427"/>
            <a:ext cx="9085263" cy="12985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7612" y="3429000"/>
            <a:ext cx="7224713" cy="77486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789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945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162" y="2130427"/>
            <a:ext cx="9085263" cy="129857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7613" y="3429000"/>
            <a:ext cx="7224712" cy="78080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07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47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1219200"/>
            <a:ext cx="5392738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1560285"/>
            <a:ext cx="539273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5539" y="1219200"/>
            <a:ext cx="534987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5540" y="1560285"/>
            <a:ext cx="534987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042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162" y="2130427"/>
            <a:ext cx="9085263" cy="129857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7613" y="3429000"/>
            <a:ext cx="7224712" cy="7154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036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7896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162" y="2130427"/>
            <a:ext cx="9085263" cy="129857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7613" y="3429000"/>
            <a:ext cx="7224712" cy="72142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138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0532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162" y="2130427"/>
            <a:ext cx="9085263" cy="129857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7613" y="3429000"/>
            <a:ext cx="7224712" cy="8758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823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511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23887" y="1084684"/>
            <a:ext cx="10931525" cy="255166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03131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9087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D0BFF86-99A3-984E-8D13-B09C49360A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98525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830E7C8-D84C-D645-8D0B-CA2FEB0D0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7216" y="1455313"/>
            <a:ext cx="7188196" cy="3593205"/>
          </a:xfrm>
          <a:prstGeom prst="rect">
            <a:avLst/>
          </a:prstGeom>
          <a:solidFill>
            <a:schemeClr val="tx1"/>
          </a:solidFill>
          <a:effectLst>
            <a:outerShdw dist="190500" dir="10800000" algn="tr" rotWithShape="0">
              <a:schemeClr val="accent1"/>
            </a:outerShdw>
          </a:effectLst>
        </p:spPr>
        <p:txBody>
          <a:bodyPr lIns="360000" tIns="360000" rIns="360000" bIns="360000" anchor="t" anchorCtr="0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29">
            <a:extLst>
              <a:ext uri="{FF2B5EF4-FFF2-40B4-BE49-F238E27FC236}">
                <a16:creationId xmlns:a16="http://schemas.microsoft.com/office/drawing/2014/main" id="{392ACE67-C7EF-A047-858F-56F547A694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5236" y="5928876"/>
            <a:ext cx="1836882" cy="455204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C15E8EF4-D123-7841-B9C6-807CE8F0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7215" y="3429000"/>
            <a:ext cx="7188196" cy="1619519"/>
          </a:xfrm>
          <a:prstGeom prst="rect">
            <a:avLst/>
          </a:prstGeom>
        </p:spPr>
        <p:txBody>
          <a:bodyPr lIns="360000" tIns="360000" rIns="360000" bIns="288000" anchor="b" anchorCtr="0"/>
          <a:lstStyle>
            <a:lvl1pPr marL="0" indent="0" algn="l">
              <a:buNone/>
              <a:defRPr sz="2400" cap="all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43C2A93-67E1-AF44-A4F4-F2B044DACFCD}"/>
              </a:ext>
            </a:extLst>
          </p:cNvPr>
          <p:cNvCxnSpPr/>
          <p:nvPr userDrawn="1"/>
        </p:nvCxnSpPr>
        <p:spPr>
          <a:xfrm>
            <a:off x="11555413" y="1455313"/>
            <a:ext cx="0" cy="3593205"/>
          </a:xfrm>
          <a:prstGeom prst="line">
            <a:avLst/>
          </a:prstGeom>
          <a:ln w="25400"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7642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D0BFF86-99A3-984E-8D13-B09C49360A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6750" y="0"/>
            <a:ext cx="898525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830E7C8-D84C-D645-8D0B-CA2FEB0D0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0" y="1455313"/>
            <a:ext cx="6195736" cy="3593205"/>
          </a:xfrm>
          <a:prstGeom prst="rect">
            <a:avLst/>
          </a:prstGeom>
          <a:solidFill>
            <a:schemeClr val="tx1"/>
          </a:solidFill>
          <a:effectLst>
            <a:outerShdw dist="711200" dir="10800000" algn="tr" rotWithShape="0">
              <a:schemeClr val="accent1"/>
            </a:outerShdw>
          </a:effectLst>
        </p:spPr>
        <p:txBody>
          <a:bodyPr lIns="360000" tIns="360000" rIns="360000" bIns="360000" anchor="t" anchorCtr="0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29">
            <a:extLst>
              <a:ext uri="{FF2B5EF4-FFF2-40B4-BE49-F238E27FC236}">
                <a16:creationId xmlns:a16="http://schemas.microsoft.com/office/drawing/2014/main" id="{392ACE67-C7EF-A047-858F-56F547A694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5236" y="5928876"/>
            <a:ext cx="1836882" cy="455204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C15E8EF4-D123-7841-B9C6-807CE8F0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550" y="3429000"/>
            <a:ext cx="6195736" cy="1619519"/>
          </a:xfrm>
          <a:prstGeom prst="rect">
            <a:avLst/>
          </a:prstGeom>
        </p:spPr>
        <p:txBody>
          <a:bodyPr lIns="360000" tIns="360000" rIns="360000" bIns="360000"/>
          <a:lstStyle>
            <a:lvl1pPr marL="0" indent="0" algn="l">
              <a:buNone/>
              <a:defRPr sz="2400" cap="all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43C2A93-67E1-AF44-A4F4-F2B044DACFCD}"/>
              </a:ext>
            </a:extLst>
          </p:cNvPr>
          <p:cNvCxnSpPr/>
          <p:nvPr userDrawn="1"/>
        </p:nvCxnSpPr>
        <p:spPr>
          <a:xfrm>
            <a:off x="7558225" y="1455313"/>
            <a:ext cx="0" cy="3593205"/>
          </a:xfrm>
          <a:prstGeom prst="line">
            <a:avLst/>
          </a:prstGeom>
          <a:ln w="25400"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19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759167"/>
            <a:ext cx="5392738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00253"/>
            <a:ext cx="5392737" cy="402741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5538" y="1759167"/>
            <a:ext cx="5349875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5538" y="2100253"/>
            <a:ext cx="5349875" cy="402741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6587" y="1192487"/>
            <a:ext cx="10931525" cy="4064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255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584200"/>
            <a:ext cx="10931525" cy="5133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0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2550695" y="6303346"/>
            <a:ext cx="8046841" cy="307777"/>
          </a:xfrm>
          <a:prstGeom prst="rect">
            <a:avLst/>
          </a:prstGeom>
          <a:ln>
            <a:noFill/>
          </a:ln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cap="all">
                <a:solidFill>
                  <a:schemeClr val="bg2"/>
                </a:solidFill>
              </a:rPr>
              <a:t>DALLE Guillaume / Lambert </a:t>
            </a:r>
            <a:r>
              <a:rPr lang="en-US" sz="1200" cap="all" err="1">
                <a:solidFill>
                  <a:schemeClr val="bg2"/>
                </a:solidFill>
              </a:rPr>
              <a:t>Rémi</a:t>
            </a:r>
            <a:r>
              <a:rPr lang="en-US" sz="1200" cap="all">
                <a:solidFill>
                  <a:schemeClr val="bg2"/>
                </a:solidFill>
              </a:rPr>
              <a:t> / Lemaire Louis / GAËL</a:t>
            </a:r>
            <a:r>
              <a:rPr lang="en-US" sz="1200" cap="all" baseline="0">
                <a:solidFill>
                  <a:schemeClr val="bg2"/>
                </a:solidFill>
              </a:rPr>
              <a:t> OUSSET / Pont Arthur / Rivet Tristan  / SEI SoC</a:t>
            </a:r>
            <a:endParaRPr lang="en-US" sz="1200" cap="all">
              <a:solidFill>
                <a:schemeClr val="bg2"/>
              </a:solidFill>
            </a:endParaRPr>
          </a:p>
        </p:txBody>
      </p:sp>
      <p:sp>
        <p:nvSpPr>
          <p:cNvPr id="31" name="Slide Number Placeholder 5"/>
          <p:cNvSpPr txBox="1">
            <a:spLocks/>
          </p:cNvSpPr>
          <p:nvPr/>
        </p:nvSpPr>
        <p:spPr>
          <a:xfrm>
            <a:off x="11305456" y="6295549"/>
            <a:ext cx="139424" cy="328295"/>
          </a:xfrm>
          <a:prstGeom prst="rect">
            <a:avLst/>
          </a:prstGeom>
          <a:ln>
            <a:noFill/>
          </a:ln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bg2"/>
                </a:solidFill>
              </a:rPr>
              <a:pPr algn="ctr"/>
              <a:t>‹#›</a:t>
            </a:fld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32" name="Rectangle 9"/>
          <p:cNvSpPr/>
          <p:nvPr/>
        </p:nvSpPr>
        <p:spPr>
          <a:xfrm rot="2700000">
            <a:off x="10917213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33" name="Rectangle 9"/>
          <p:cNvSpPr/>
          <p:nvPr/>
        </p:nvSpPr>
        <p:spPr>
          <a:xfrm rot="13500000">
            <a:off x="11743005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34" name="Action Button: Forward or Next 33">
            <a:hlinkClick r:id="" action="ppaction://hlinkshowjump?jump=nextslide" highlightClick="1"/>
          </p:cNvPr>
          <p:cNvSpPr/>
          <p:nvPr/>
        </p:nvSpPr>
        <p:spPr>
          <a:xfrm>
            <a:off x="11617571" y="6269445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5" name="Action Button: Back or Previous 34">
            <a:hlinkClick r:id="" action="ppaction://hlinkshowjump?jump=previousslide" highlightClick="1"/>
          </p:cNvPr>
          <p:cNvSpPr/>
          <p:nvPr/>
        </p:nvSpPr>
        <p:spPr>
          <a:xfrm>
            <a:off x="10740452" y="6261671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772354" y="6290644"/>
            <a:ext cx="333200" cy="333200"/>
          </a:xfrm>
          <a:prstGeom prst="rect">
            <a:avLst/>
          </a:prstGeom>
          <a:noFill/>
          <a:ln w="63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644781" y="6290644"/>
            <a:ext cx="333200" cy="333200"/>
          </a:xfrm>
          <a:prstGeom prst="rect">
            <a:avLst/>
          </a:prstGeom>
          <a:noFill/>
          <a:ln w="63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1208567" y="6290644"/>
            <a:ext cx="333200" cy="333200"/>
          </a:xfrm>
          <a:prstGeom prst="rect">
            <a:avLst/>
          </a:prstGeom>
          <a:noFill/>
          <a:ln w="63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709FEB73-74FF-B74F-77A7-9E35D6BC5E7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57200" y="6233233"/>
            <a:ext cx="1405385" cy="4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82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txStyles>
    <p:titleStyle>
      <a:lvl1pPr algn="l" defTabSz="1219170" rtl="0" eaLnBrk="1" latinLnBrk="0" hangingPunct="1">
        <a:lnSpc>
          <a:spcPct val="86000"/>
        </a:lnSpc>
        <a:spcBef>
          <a:spcPct val="0"/>
        </a:spcBef>
        <a:buNone/>
        <a:defRPr sz="3600" kern="800" spc="-53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bg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bg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bg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bg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bg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pos="852">
          <p15:clr>
            <a:srgbClr val="F26B43"/>
          </p15:clr>
        </p15:guide>
        <p15:guide id="3" pos="979">
          <p15:clr>
            <a:srgbClr val="F26B43"/>
          </p15:clr>
        </p15:guide>
        <p15:guide id="4" pos="1436">
          <p15:clr>
            <a:srgbClr val="F26B43"/>
          </p15:clr>
        </p15:guide>
        <p15:guide id="5" pos="1567">
          <p15:clr>
            <a:srgbClr val="F26B43"/>
          </p15:clr>
        </p15:guide>
        <p15:guide id="6" pos="2028">
          <p15:clr>
            <a:srgbClr val="F26B43"/>
          </p15:clr>
        </p15:guide>
        <p15:guide id="7" pos="2162">
          <p15:clr>
            <a:srgbClr val="F26B43"/>
          </p15:clr>
        </p15:guide>
        <p15:guide id="8" pos="2615">
          <p15:clr>
            <a:srgbClr val="F26B43"/>
          </p15:clr>
        </p15:guide>
        <p15:guide id="9" pos="2751">
          <p15:clr>
            <a:srgbClr val="F26B43"/>
          </p15:clr>
        </p15:guide>
        <p15:guide id="10" pos="3210">
          <p15:clr>
            <a:srgbClr val="F26B43"/>
          </p15:clr>
        </p15:guide>
        <p15:guide id="11" pos="3341">
          <p15:clr>
            <a:srgbClr val="F26B43"/>
          </p15:clr>
        </p15:guide>
        <p15:guide id="12" pos="3795">
          <p15:clr>
            <a:srgbClr val="F26B43"/>
          </p15:clr>
        </p15:guide>
        <p15:guide id="13" pos="3909">
          <p15:clr>
            <a:srgbClr val="F26B43"/>
          </p15:clr>
        </p15:guide>
        <p15:guide id="14" pos="4362">
          <p15:clr>
            <a:srgbClr val="F26B43"/>
          </p15:clr>
        </p15:guide>
        <p15:guide id="15" pos="4493">
          <p15:clr>
            <a:srgbClr val="F26B43"/>
          </p15:clr>
        </p15:guide>
        <p15:guide id="16" pos="4951">
          <p15:clr>
            <a:srgbClr val="F26B43"/>
          </p15:clr>
        </p15:guide>
        <p15:guide id="17" pos="5084">
          <p15:clr>
            <a:srgbClr val="F26B43"/>
          </p15:clr>
        </p15:guide>
        <p15:guide id="18" pos="5541">
          <p15:clr>
            <a:srgbClr val="F26B43"/>
          </p15:clr>
        </p15:guide>
        <p15:guide id="19" pos="5660">
          <p15:clr>
            <a:srgbClr val="F26B43"/>
          </p15:clr>
        </p15:guide>
        <p15:guide id="20" pos="6118">
          <p15:clr>
            <a:srgbClr val="F26B43"/>
          </p15:clr>
        </p15:guide>
        <p15:guide id="22" pos="6702">
          <p15:clr>
            <a:srgbClr val="F26B43"/>
          </p15:clr>
        </p15:guide>
        <p15:guide id="23" pos="6834">
          <p15:clr>
            <a:srgbClr val="F26B43"/>
          </p15:clr>
        </p15:guide>
        <p15:guide id="26" pos="7279">
          <p15:clr>
            <a:srgbClr val="F26B43"/>
          </p15:clr>
        </p15:guide>
        <p15:guide id="27" orient="horz" pos="2160">
          <p15:clr>
            <a:srgbClr val="F26B43"/>
          </p15:clr>
        </p15:guide>
        <p15:guide id="28" orient="horz" pos="368">
          <p15:clr>
            <a:srgbClr val="F26B43"/>
          </p15:clr>
        </p15:guide>
        <p15:guide id="29" orient="horz" pos="3945">
          <p15:clr>
            <a:srgbClr val="F26B43"/>
          </p15:clr>
        </p15:guide>
        <p15:guide id="30" pos="62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37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pos="858">
          <p15:clr>
            <a:srgbClr val="F26B43"/>
          </p15:clr>
        </p15:guide>
        <p15:guide id="3" pos="981">
          <p15:clr>
            <a:srgbClr val="F26B43"/>
          </p15:clr>
        </p15:guide>
        <p15:guide id="4" pos="1440">
          <p15:clr>
            <a:srgbClr val="F26B43"/>
          </p15:clr>
        </p15:guide>
        <p15:guide id="5" pos="1570">
          <p15:clr>
            <a:srgbClr val="F26B43"/>
          </p15:clr>
        </p15:guide>
        <p15:guide id="6" pos="2029">
          <p15:clr>
            <a:srgbClr val="F26B43"/>
          </p15:clr>
        </p15:guide>
        <p15:guide id="7" pos="2162">
          <p15:clr>
            <a:srgbClr val="F26B43"/>
          </p15:clr>
        </p15:guide>
        <p15:guide id="8" pos="2620">
          <p15:clr>
            <a:srgbClr val="F26B43"/>
          </p15:clr>
        </p15:guide>
        <p15:guide id="9" pos="2753">
          <p15:clr>
            <a:srgbClr val="F26B43"/>
          </p15:clr>
        </p15:guide>
        <p15:guide id="10" pos="3212">
          <p15:clr>
            <a:srgbClr val="F26B43"/>
          </p15:clr>
        </p15:guide>
        <p15:guide id="11" pos="3326">
          <p15:clr>
            <a:srgbClr val="F26B43"/>
          </p15:clr>
        </p15:guide>
        <p15:guide id="12" pos="3788">
          <p15:clr>
            <a:srgbClr val="F26B43"/>
          </p15:clr>
        </p15:guide>
        <p15:guide id="13" pos="3912">
          <p15:clr>
            <a:srgbClr val="F26B43"/>
          </p15:clr>
        </p15:guide>
        <p15:guide id="14" pos="4371">
          <p15:clr>
            <a:srgbClr val="F26B43"/>
          </p15:clr>
        </p15:guide>
        <p15:guide id="15" pos="4491">
          <p15:clr>
            <a:srgbClr val="F26B43"/>
          </p15:clr>
        </p15:guide>
        <p15:guide id="16" pos="4953">
          <p15:clr>
            <a:srgbClr val="F26B43"/>
          </p15:clr>
        </p15:guide>
        <p15:guide id="17" pos="5083">
          <p15:clr>
            <a:srgbClr val="F26B43"/>
          </p15:clr>
        </p15:guide>
        <p15:guide id="18" pos="5542">
          <p15:clr>
            <a:srgbClr val="F26B43"/>
          </p15:clr>
        </p15:guide>
        <p15:guide id="19" pos="5659">
          <p15:clr>
            <a:srgbClr val="F26B43"/>
          </p15:clr>
        </p15:guide>
        <p15:guide id="20" pos="6241">
          <p15:clr>
            <a:srgbClr val="F26B43"/>
          </p15:clr>
        </p15:guide>
        <p15:guide id="21" pos="6121">
          <p15:clr>
            <a:srgbClr val="F26B43"/>
          </p15:clr>
        </p15:guide>
        <p15:guide id="22" pos="6703">
          <p15:clr>
            <a:srgbClr val="F26B43"/>
          </p15:clr>
        </p15:guide>
        <p15:guide id="23" pos="6823">
          <p15:clr>
            <a:srgbClr val="F26B43"/>
          </p15:clr>
        </p15:guide>
        <p15:guide id="24" pos="7279">
          <p15:clr>
            <a:srgbClr val="F26B43"/>
          </p15:clr>
        </p15:guide>
        <p15:guide id="25" orient="horz" pos="2160">
          <p15:clr>
            <a:srgbClr val="F26B43"/>
          </p15:clr>
        </p15:guide>
        <p15:guide id="26" orient="horz" pos="368">
          <p15:clr>
            <a:srgbClr val="F26B43"/>
          </p15:clr>
        </p15:guide>
        <p15:guide id="27" orient="horz" pos="39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0" name="Slide Number Placeholder 5"/>
          <p:cNvSpPr txBox="1">
            <a:spLocks/>
          </p:cNvSpPr>
          <p:nvPr/>
        </p:nvSpPr>
        <p:spPr>
          <a:xfrm>
            <a:off x="2484120" y="6303346"/>
            <a:ext cx="8113416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200" cap="all"/>
              <a:t>DALLE Guillaume / Lambert Rémi / Lemaire Louis / GAËL OUSSET / Pont Arthur / Rivet Tristan  / SEI SoC</a:t>
            </a:r>
          </a:p>
        </p:txBody>
      </p:sp>
      <p:sp>
        <p:nvSpPr>
          <p:cNvPr id="31" name="Slide Number Placeholder 5"/>
          <p:cNvSpPr txBox="1">
            <a:spLocks/>
          </p:cNvSpPr>
          <p:nvPr/>
        </p:nvSpPr>
        <p:spPr>
          <a:xfrm>
            <a:off x="11305456" y="629554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tx1"/>
                </a:solidFill>
              </a:rPr>
              <a:pPr algn="ctr"/>
              <a:t>‹#›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Rectangle 9"/>
          <p:cNvSpPr/>
          <p:nvPr/>
        </p:nvSpPr>
        <p:spPr>
          <a:xfrm rot="2700000">
            <a:off x="10917213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Rectangle 9"/>
          <p:cNvSpPr/>
          <p:nvPr/>
        </p:nvSpPr>
        <p:spPr>
          <a:xfrm rot="13500000">
            <a:off x="11743005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Action Button: Forward or Next 33">
            <a:hlinkClick r:id="" action="ppaction://hlinkshowjump?jump=nextslide" highlightClick="1"/>
          </p:cNvPr>
          <p:cNvSpPr/>
          <p:nvPr/>
        </p:nvSpPr>
        <p:spPr>
          <a:xfrm>
            <a:off x="11617571" y="6269445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5" name="Action Button: Back or Previous 34">
            <a:hlinkClick r:id="" action="ppaction://hlinkshowjump?jump=previousslide" highlightClick="1"/>
          </p:cNvPr>
          <p:cNvSpPr/>
          <p:nvPr/>
        </p:nvSpPr>
        <p:spPr>
          <a:xfrm>
            <a:off x="10740452" y="6261671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772354" y="6290644"/>
            <a:ext cx="333200" cy="333200"/>
          </a:xfrm>
          <a:prstGeom prst="rect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644781" y="6290644"/>
            <a:ext cx="333200" cy="333200"/>
          </a:xfrm>
          <a:prstGeom prst="rect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1208567" y="6290644"/>
            <a:ext cx="333200" cy="333200"/>
          </a:xfrm>
          <a:prstGeom prst="rect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F95BEF7-BFBF-C9CE-D0DE-7032A43C16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200" y="6233233"/>
            <a:ext cx="1405385" cy="4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1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pos="852">
          <p15:clr>
            <a:srgbClr val="F26B43"/>
          </p15:clr>
        </p15:guide>
        <p15:guide id="3" pos="979">
          <p15:clr>
            <a:srgbClr val="F26B43"/>
          </p15:clr>
        </p15:guide>
        <p15:guide id="4" pos="1440">
          <p15:clr>
            <a:srgbClr val="F26B43"/>
          </p15:clr>
        </p15:guide>
        <p15:guide id="5" pos="1567">
          <p15:clr>
            <a:srgbClr val="F26B43"/>
          </p15:clr>
        </p15:guide>
        <p15:guide id="6" pos="2028">
          <p15:clr>
            <a:srgbClr val="F26B43"/>
          </p15:clr>
        </p15:guide>
        <p15:guide id="7" pos="2162">
          <p15:clr>
            <a:srgbClr val="F26B43"/>
          </p15:clr>
        </p15:guide>
        <p15:guide id="8" pos="2615">
          <p15:clr>
            <a:srgbClr val="F26B43"/>
          </p15:clr>
        </p15:guide>
        <p15:guide id="9" pos="2751">
          <p15:clr>
            <a:srgbClr val="F26B43"/>
          </p15:clr>
        </p15:guide>
        <p15:guide id="10" pos="3210">
          <p15:clr>
            <a:srgbClr val="F26B43"/>
          </p15:clr>
        </p15:guide>
        <p15:guide id="11" pos="3329">
          <p15:clr>
            <a:srgbClr val="F26B43"/>
          </p15:clr>
        </p15:guide>
        <p15:guide id="12" pos="3790">
          <p15:clr>
            <a:srgbClr val="F26B43"/>
          </p15:clr>
        </p15:guide>
        <p15:guide id="13" pos="3909">
          <p15:clr>
            <a:srgbClr val="F26B43"/>
          </p15:clr>
        </p15:guide>
        <p15:guide id="14" pos="4370">
          <p15:clr>
            <a:srgbClr val="F26B43"/>
          </p15:clr>
        </p15:guide>
        <p15:guide id="15" pos="4493">
          <p15:clr>
            <a:srgbClr val="F26B43"/>
          </p15:clr>
        </p15:guide>
        <p15:guide id="16" pos="4950">
          <p15:clr>
            <a:srgbClr val="F26B43"/>
          </p15:clr>
        </p15:guide>
        <p15:guide id="17" pos="5084">
          <p15:clr>
            <a:srgbClr val="F26B43"/>
          </p15:clr>
        </p15:guide>
        <p15:guide id="18" pos="5541">
          <p15:clr>
            <a:srgbClr val="F26B43"/>
          </p15:clr>
        </p15:guide>
        <p15:guide id="19" pos="5660">
          <p15:clr>
            <a:srgbClr val="F26B43"/>
          </p15:clr>
        </p15:guide>
        <p15:guide id="20" pos="6118">
          <p15:clr>
            <a:srgbClr val="F26B43"/>
          </p15:clr>
        </p15:guide>
        <p15:guide id="22" pos="6702">
          <p15:clr>
            <a:srgbClr val="F26B43"/>
          </p15:clr>
        </p15:guide>
        <p15:guide id="23" pos="6823">
          <p15:clr>
            <a:srgbClr val="F26B43"/>
          </p15:clr>
        </p15:guide>
        <p15:guide id="26" pos="7279">
          <p15:clr>
            <a:srgbClr val="F26B43"/>
          </p15:clr>
        </p15:guide>
        <p15:guide id="27" orient="horz" pos="2160">
          <p15:clr>
            <a:srgbClr val="F26B43"/>
          </p15:clr>
        </p15:guide>
        <p15:guide id="28" orient="horz" pos="368">
          <p15:clr>
            <a:srgbClr val="F26B43"/>
          </p15:clr>
        </p15:guide>
        <p15:guide id="29" orient="horz" pos="3945">
          <p15:clr>
            <a:srgbClr val="F26B43"/>
          </p15:clr>
        </p15:guide>
        <p15:guide id="30" pos="6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8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bg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bg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bg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bg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bg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pos="852">
          <p15:clr>
            <a:srgbClr val="F26B43"/>
          </p15:clr>
        </p15:guide>
        <p15:guide id="3" pos="979">
          <p15:clr>
            <a:srgbClr val="F26B43"/>
          </p15:clr>
        </p15:guide>
        <p15:guide id="4" pos="1436">
          <p15:clr>
            <a:srgbClr val="F26B43"/>
          </p15:clr>
        </p15:guide>
        <p15:guide id="5" pos="1567">
          <p15:clr>
            <a:srgbClr val="F26B43"/>
          </p15:clr>
        </p15:guide>
        <p15:guide id="6" pos="2028">
          <p15:clr>
            <a:srgbClr val="F26B43"/>
          </p15:clr>
        </p15:guide>
        <p15:guide id="7" pos="2162">
          <p15:clr>
            <a:srgbClr val="F26B43"/>
          </p15:clr>
        </p15:guide>
        <p15:guide id="8" pos="2615">
          <p15:clr>
            <a:srgbClr val="F26B43"/>
          </p15:clr>
        </p15:guide>
        <p15:guide id="9" pos="2751">
          <p15:clr>
            <a:srgbClr val="F26B43"/>
          </p15:clr>
        </p15:guide>
        <p15:guide id="10" pos="3210">
          <p15:clr>
            <a:srgbClr val="F26B43"/>
          </p15:clr>
        </p15:guide>
        <p15:guide id="11" pos="3341">
          <p15:clr>
            <a:srgbClr val="F26B43"/>
          </p15:clr>
        </p15:guide>
        <p15:guide id="12" pos="3795">
          <p15:clr>
            <a:srgbClr val="F26B43"/>
          </p15:clr>
        </p15:guide>
        <p15:guide id="13" pos="3909">
          <p15:clr>
            <a:srgbClr val="F26B43"/>
          </p15:clr>
        </p15:guide>
        <p15:guide id="14" pos="4362">
          <p15:clr>
            <a:srgbClr val="F26B43"/>
          </p15:clr>
        </p15:guide>
        <p15:guide id="15" pos="4493">
          <p15:clr>
            <a:srgbClr val="F26B43"/>
          </p15:clr>
        </p15:guide>
        <p15:guide id="16" pos="4951">
          <p15:clr>
            <a:srgbClr val="F26B43"/>
          </p15:clr>
        </p15:guide>
        <p15:guide id="17" pos="5084">
          <p15:clr>
            <a:srgbClr val="F26B43"/>
          </p15:clr>
        </p15:guide>
        <p15:guide id="18" pos="5541">
          <p15:clr>
            <a:srgbClr val="F26B43"/>
          </p15:clr>
        </p15:guide>
        <p15:guide id="19" pos="5660">
          <p15:clr>
            <a:srgbClr val="F26B43"/>
          </p15:clr>
        </p15:guide>
        <p15:guide id="20" pos="6118">
          <p15:clr>
            <a:srgbClr val="F26B43"/>
          </p15:clr>
        </p15:guide>
        <p15:guide id="22" pos="6702">
          <p15:clr>
            <a:srgbClr val="F26B43"/>
          </p15:clr>
        </p15:guide>
        <p15:guide id="23" pos="6834">
          <p15:clr>
            <a:srgbClr val="F26B43"/>
          </p15:clr>
        </p15:guide>
        <p15:guide id="26" pos="7279">
          <p15:clr>
            <a:srgbClr val="F26B43"/>
          </p15:clr>
        </p15:guide>
        <p15:guide id="27" orient="horz" pos="2160">
          <p15:clr>
            <a:srgbClr val="F26B43"/>
          </p15:clr>
        </p15:guide>
        <p15:guide id="28" orient="horz" pos="368">
          <p15:clr>
            <a:srgbClr val="F26B43"/>
          </p15:clr>
        </p15:guide>
        <p15:guide id="29" orient="horz" pos="3945">
          <p15:clr>
            <a:srgbClr val="F26B43"/>
          </p15:clr>
        </p15:guide>
        <p15:guide id="30" pos="62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3.xml"/><Relationship Id="rId7" Type="http://schemas.openxmlformats.org/officeDocument/2006/relationships/slide" Target="slide2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0.png"/><Relationship Id="rId5" Type="http://schemas.openxmlformats.org/officeDocument/2006/relationships/slide" Target="slide6.xml"/><Relationship Id="rId4" Type="http://schemas.openxmlformats.org/officeDocument/2006/relationships/image" Target="../media/image9.png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19.xml"/><Relationship Id="rId3" Type="http://schemas.openxmlformats.org/officeDocument/2006/relationships/slide" Target="slide8.xml"/><Relationship Id="rId7" Type="http://schemas.openxmlformats.org/officeDocument/2006/relationships/slide" Target="slide12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4.png"/><Relationship Id="rId11" Type="http://schemas.openxmlformats.org/officeDocument/2006/relationships/slide" Target="slide16.xml"/><Relationship Id="rId5" Type="http://schemas.openxmlformats.org/officeDocument/2006/relationships/slide" Target="slide9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4A64CF3-0E94-37F0-9741-578105E7BEAE}"/>
              </a:ext>
            </a:extLst>
          </p:cNvPr>
          <p:cNvPicPr preferRelativeResize="0"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5" t="33393" b="43977"/>
          <a:stretch/>
        </p:blipFill>
        <p:spPr>
          <a:xfrm>
            <a:off x="0" y="804671"/>
            <a:ext cx="12192000" cy="5248656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84FE7B7E-7483-CF16-E235-5F771BAD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196752"/>
            <a:ext cx="10931525" cy="1298573"/>
          </a:xfrm>
        </p:spPr>
        <p:txBody>
          <a:bodyPr/>
          <a:lstStyle/>
          <a:p>
            <a:pPr algn="r"/>
            <a:r>
              <a:rPr lang="en-US" sz="4800">
                <a:solidFill>
                  <a:schemeClr val="tx1"/>
                </a:solidFill>
              </a:rPr>
              <a:t>HW/SW Codesign </a:t>
            </a:r>
            <a:r>
              <a:rPr lang="en-US" sz="4800" err="1">
                <a:solidFill>
                  <a:schemeClr val="tx1"/>
                </a:solidFill>
              </a:rPr>
              <a:t>Projet</a:t>
            </a:r>
            <a:r>
              <a:rPr lang="en-US" sz="4800">
                <a:solidFill>
                  <a:schemeClr val="tx1"/>
                </a:solidFill>
              </a:rPr>
              <a:t> with </a:t>
            </a:r>
            <a:br>
              <a:rPr lang="en-US" sz="4800">
                <a:solidFill>
                  <a:schemeClr val="tx1"/>
                </a:solidFill>
              </a:rPr>
            </a:br>
            <a:r>
              <a:rPr lang="en-US" sz="4800" err="1">
                <a:solidFill>
                  <a:schemeClr val="tx1"/>
                </a:solidFill>
              </a:rPr>
              <a:t>lowRISC</a:t>
            </a:r>
            <a:r>
              <a:rPr lang="en-US" sz="4800">
                <a:solidFill>
                  <a:schemeClr val="tx1"/>
                </a:solidFill>
              </a:rPr>
              <a:t>/Rocket-Chip platform</a:t>
            </a:r>
            <a:endParaRPr lang="fr-FR" sz="4800">
              <a:solidFill>
                <a:schemeClr val="tx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F741E06-70F4-9038-0D3F-0B441DA95A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610298" y="2636912"/>
            <a:ext cx="7232651" cy="715488"/>
          </a:xfrm>
        </p:spPr>
        <p:txBody>
          <a:bodyPr/>
          <a:lstStyle/>
          <a:p>
            <a:pPr algn="r"/>
            <a:r>
              <a:rPr lang="fr-FR" sz="2800">
                <a:solidFill>
                  <a:schemeClr val="tx1"/>
                </a:solidFill>
                <a:latin typeface="+mj-lt"/>
              </a:rPr>
              <a:t>Projet Système Embarqué numérique</a:t>
            </a:r>
          </a:p>
        </p:txBody>
      </p:sp>
    </p:spTree>
    <p:extLst>
      <p:ext uri="{BB962C8B-B14F-4D97-AF65-F5344CB8AC3E}">
        <p14:creationId xmlns:p14="http://schemas.microsoft.com/office/powerpoint/2010/main" val="188166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075607-FA71-A327-F9F6-17D5AE80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fr-FR"/>
              <a:t>Redimensionner l'image de 640 x 480 à 24 x 24</a:t>
            </a:r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F43F467D-5D60-C46D-4CFA-3C97B3B9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84200"/>
            <a:ext cx="10931524" cy="513322"/>
          </a:xfrm>
        </p:spPr>
        <p:txBody>
          <a:bodyPr/>
          <a:lstStyle/>
          <a:p>
            <a:r>
              <a:rPr lang="en-US"/>
              <a:t>Image pre-processing</a:t>
            </a:r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B60A6BFF-831F-0706-62C6-4BCA5C4C5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306792"/>
              </p:ext>
            </p:extLst>
          </p:nvPr>
        </p:nvGraphicFramePr>
        <p:xfrm>
          <a:off x="1283800" y="2018913"/>
          <a:ext cx="3527630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2763">
                  <a:extLst>
                    <a:ext uri="{9D8B030D-6E8A-4147-A177-3AD203B41FA5}">
                      <a16:colId xmlns:a16="http://schemas.microsoft.com/office/drawing/2014/main" val="1176267712"/>
                    </a:ext>
                  </a:extLst>
                </a:gridCol>
                <a:gridCol w="352763">
                  <a:extLst>
                    <a:ext uri="{9D8B030D-6E8A-4147-A177-3AD203B41FA5}">
                      <a16:colId xmlns:a16="http://schemas.microsoft.com/office/drawing/2014/main" val="2366732065"/>
                    </a:ext>
                  </a:extLst>
                </a:gridCol>
                <a:gridCol w="352763">
                  <a:extLst>
                    <a:ext uri="{9D8B030D-6E8A-4147-A177-3AD203B41FA5}">
                      <a16:colId xmlns:a16="http://schemas.microsoft.com/office/drawing/2014/main" val="3962947847"/>
                    </a:ext>
                  </a:extLst>
                </a:gridCol>
                <a:gridCol w="352763">
                  <a:extLst>
                    <a:ext uri="{9D8B030D-6E8A-4147-A177-3AD203B41FA5}">
                      <a16:colId xmlns:a16="http://schemas.microsoft.com/office/drawing/2014/main" val="1472536071"/>
                    </a:ext>
                  </a:extLst>
                </a:gridCol>
                <a:gridCol w="352763">
                  <a:extLst>
                    <a:ext uri="{9D8B030D-6E8A-4147-A177-3AD203B41FA5}">
                      <a16:colId xmlns:a16="http://schemas.microsoft.com/office/drawing/2014/main" val="3087006174"/>
                    </a:ext>
                  </a:extLst>
                </a:gridCol>
                <a:gridCol w="352763">
                  <a:extLst>
                    <a:ext uri="{9D8B030D-6E8A-4147-A177-3AD203B41FA5}">
                      <a16:colId xmlns:a16="http://schemas.microsoft.com/office/drawing/2014/main" val="3271381914"/>
                    </a:ext>
                  </a:extLst>
                </a:gridCol>
                <a:gridCol w="352763">
                  <a:extLst>
                    <a:ext uri="{9D8B030D-6E8A-4147-A177-3AD203B41FA5}">
                      <a16:colId xmlns:a16="http://schemas.microsoft.com/office/drawing/2014/main" val="2655672083"/>
                    </a:ext>
                  </a:extLst>
                </a:gridCol>
                <a:gridCol w="352763">
                  <a:extLst>
                    <a:ext uri="{9D8B030D-6E8A-4147-A177-3AD203B41FA5}">
                      <a16:colId xmlns:a16="http://schemas.microsoft.com/office/drawing/2014/main" val="3739743572"/>
                    </a:ext>
                  </a:extLst>
                </a:gridCol>
                <a:gridCol w="352763">
                  <a:extLst>
                    <a:ext uri="{9D8B030D-6E8A-4147-A177-3AD203B41FA5}">
                      <a16:colId xmlns:a16="http://schemas.microsoft.com/office/drawing/2014/main" val="1931161750"/>
                    </a:ext>
                  </a:extLst>
                </a:gridCol>
                <a:gridCol w="352763">
                  <a:extLst>
                    <a:ext uri="{9D8B030D-6E8A-4147-A177-3AD203B41FA5}">
                      <a16:colId xmlns:a16="http://schemas.microsoft.com/office/drawing/2014/main" val="941008786"/>
                    </a:ext>
                  </a:extLst>
                </a:gridCol>
              </a:tblGrid>
              <a:tr h="22265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235640"/>
                  </a:ext>
                </a:extLst>
              </a:tr>
              <a:tr h="22265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273663"/>
                  </a:ext>
                </a:extLst>
              </a:tr>
              <a:tr h="22265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849676"/>
                  </a:ext>
                </a:extLst>
              </a:tr>
              <a:tr h="22265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703079"/>
                  </a:ext>
                </a:extLst>
              </a:tr>
              <a:tr h="22265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807333"/>
                  </a:ext>
                </a:extLst>
              </a:tr>
              <a:tr h="22265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63718"/>
                  </a:ext>
                </a:extLst>
              </a:tr>
              <a:tr h="22265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41392"/>
                  </a:ext>
                </a:extLst>
              </a:tr>
              <a:tr h="22265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022516"/>
                  </a:ext>
                </a:extLst>
              </a:tr>
            </a:tbl>
          </a:graphicData>
        </a:graphic>
      </p:graphicFrame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C95408E-47B7-994E-11CA-2E556AB28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50119"/>
              </p:ext>
            </p:extLst>
          </p:nvPr>
        </p:nvGraphicFramePr>
        <p:xfrm>
          <a:off x="7813343" y="2934268"/>
          <a:ext cx="1992576" cy="1828800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498144">
                  <a:extLst>
                    <a:ext uri="{9D8B030D-6E8A-4147-A177-3AD203B41FA5}">
                      <a16:colId xmlns:a16="http://schemas.microsoft.com/office/drawing/2014/main" val="3542381242"/>
                    </a:ext>
                  </a:extLst>
                </a:gridCol>
                <a:gridCol w="498144">
                  <a:extLst>
                    <a:ext uri="{9D8B030D-6E8A-4147-A177-3AD203B41FA5}">
                      <a16:colId xmlns:a16="http://schemas.microsoft.com/office/drawing/2014/main" val="3841073223"/>
                    </a:ext>
                  </a:extLst>
                </a:gridCol>
                <a:gridCol w="498144">
                  <a:extLst>
                    <a:ext uri="{9D8B030D-6E8A-4147-A177-3AD203B41FA5}">
                      <a16:colId xmlns:a16="http://schemas.microsoft.com/office/drawing/2014/main" val="3680848262"/>
                    </a:ext>
                  </a:extLst>
                </a:gridCol>
                <a:gridCol w="498144">
                  <a:extLst>
                    <a:ext uri="{9D8B030D-6E8A-4147-A177-3AD203B41FA5}">
                      <a16:colId xmlns:a16="http://schemas.microsoft.com/office/drawing/2014/main" val="2021940480"/>
                    </a:ext>
                  </a:extLst>
                </a:gridCol>
              </a:tblGrid>
              <a:tr h="3594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623549"/>
                  </a:ext>
                </a:extLst>
              </a:tr>
              <a:tr h="3594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44287"/>
                  </a:ext>
                </a:extLst>
              </a:tr>
              <a:tr h="3594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502437"/>
                  </a:ext>
                </a:extLst>
              </a:tr>
              <a:tr h="3594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09131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E8C970B-470B-A495-042F-70F0ED5F044C}"/>
              </a:ext>
            </a:extLst>
          </p:cNvPr>
          <p:cNvSpPr/>
          <p:nvPr/>
        </p:nvSpPr>
        <p:spPr>
          <a:xfrm>
            <a:off x="1282890" y="2016456"/>
            <a:ext cx="1414817" cy="1403444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>
                <a:solidFill>
                  <a:schemeClr val="tx1"/>
                </a:solidFill>
              </a:rPr>
              <a:t>µ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75BC4-2901-AB8E-DCF9-3D2016A4FA8B}"/>
              </a:ext>
            </a:extLst>
          </p:cNvPr>
          <p:cNvSpPr/>
          <p:nvPr/>
        </p:nvSpPr>
        <p:spPr>
          <a:xfrm>
            <a:off x="7811068" y="2937679"/>
            <a:ext cx="482221" cy="436729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E96A408F-1963-EB34-EC61-C91787FCFD73}"/>
              </a:ext>
            </a:extLst>
          </p:cNvPr>
          <p:cNvSpPr/>
          <p:nvPr/>
        </p:nvSpPr>
        <p:spPr>
          <a:xfrm>
            <a:off x="5078657" y="3386424"/>
            <a:ext cx="2456912" cy="71209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099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BD49B2-4DD7-925D-67BC-DF530CC1D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fr-FR"/>
              <a:t>D'image à tenseur :</a:t>
            </a:r>
          </a:p>
          <a:p>
            <a:pPr marL="227965" indent="-227965"/>
            <a:endParaRPr lang="fr-FR"/>
          </a:p>
          <a:p>
            <a:pPr marL="227965" indent="-227965"/>
            <a:endParaRPr lang="fr-FR"/>
          </a:p>
          <a:p>
            <a:pPr marL="227965" indent="-227965"/>
            <a:endParaRPr lang="fr-FR"/>
          </a:p>
          <a:p>
            <a:pPr marL="227965" indent="-227965"/>
            <a:endParaRPr lang="fr-FR"/>
          </a:p>
          <a:p>
            <a:pPr marL="227965" indent="-227965"/>
            <a:endParaRPr lang="fr-FR"/>
          </a:p>
          <a:p>
            <a:pPr marL="227965" indent="-227965"/>
            <a:r>
              <a:rPr lang="fr-FR"/>
              <a:t>Normalisation :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6" name="Titre 3">
            <a:extLst>
              <a:ext uri="{FF2B5EF4-FFF2-40B4-BE49-F238E27FC236}">
                <a16:creationId xmlns:a16="http://schemas.microsoft.com/office/drawing/2014/main" id="{FDC21376-B20D-BC77-2CBD-AF5FC8E7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84200"/>
            <a:ext cx="10931524" cy="513322"/>
          </a:xfrm>
        </p:spPr>
        <p:txBody>
          <a:bodyPr/>
          <a:lstStyle/>
          <a:p>
            <a:r>
              <a:rPr lang="en-US"/>
              <a:t>Image pre-processing</a:t>
            </a:r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110D31C-AE35-E91F-4614-EBA49943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902694"/>
              </p:ext>
            </p:extLst>
          </p:nvPr>
        </p:nvGraphicFramePr>
        <p:xfrm>
          <a:off x="2160895" y="2183642"/>
          <a:ext cx="282879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465">
                  <a:extLst>
                    <a:ext uri="{9D8B030D-6E8A-4147-A177-3AD203B41FA5}">
                      <a16:colId xmlns:a16="http://schemas.microsoft.com/office/drawing/2014/main" val="2064692662"/>
                    </a:ext>
                  </a:extLst>
                </a:gridCol>
                <a:gridCol w="471465">
                  <a:extLst>
                    <a:ext uri="{9D8B030D-6E8A-4147-A177-3AD203B41FA5}">
                      <a16:colId xmlns:a16="http://schemas.microsoft.com/office/drawing/2014/main" val="2467454614"/>
                    </a:ext>
                  </a:extLst>
                </a:gridCol>
                <a:gridCol w="471465">
                  <a:extLst>
                    <a:ext uri="{9D8B030D-6E8A-4147-A177-3AD203B41FA5}">
                      <a16:colId xmlns:a16="http://schemas.microsoft.com/office/drawing/2014/main" val="3951565752"/>
                    </a:ext>
                  </a:extLst>
                </a:gridCol>
                <a:gridCol w="471465">
                  <a:extLst>
                    <a:ext uri="{9D8B030D-6E8A-4147-A177-3AD203B41FA5}">
                      <a16:colId xmlns:a16="http://schemas.microsoft.com/office/drawing/2014/main" val="2661786200"/>
                    </a:ext>
                  </a:extLst>
                </a:gridCol>
                <a:gridCol w="471465">
                  <a:extLst>
                    <a:ext uri="{9D8B030D-6E8A-4147-A177-3AD203B41FA5}">
                      <a16:colId xmlns:a16="http://schemas.microsoft.com/office/drawing/2014/main" val="2168975955"/>
                    </a:ext>
                  </a:extLst>
                </a:gridCol>
                <a:gridCol w="471465">
                  <a:extLst>
                    <a:ext uri="{9D8B030D-6E8A-4147-A177-3AD203B41FA5}">
                      <a16:colId xmlns:a16="http://schemas.microsoft.com/office/drawing/2014/main" val="1945413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626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0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23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515599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90EE551E-0C3B-342D-5099-5134C84A6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01930"/>
              </p:ext>
            </p:extLst>
          </p:nvPr>
        </p:nvGraphicFramePr>
        <p:xfrm>
          <a:off x="7039969" y="2217760"/>
          <a:ext cx="282879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465">
                  <a:extLst>
                    <a:ext uri="{9D8B030D-6E8A-4147-A177-3AD203B41FA5}">
                      <a16:colId xmlns:a16="http://schemas.microsoft.com/office/drawing/2014/main" val="2064692662"/>
                    </a:ext>
                  </a:extLst>
                </a:gridCol>
                <a:gridCol w="471465">
                  <a:extLst>
                    <a:ext uri="{9D8B030D-6E8A-4147-A177-3AD203B41FA5}">
                      <a16:colId xmlns:a16="http://schemas.microsoft.com/office/drawing/2014/main" val="2467454614"/>
                    </a:ext>
                  </a:extLst>
                </a:gridCol>
                <a:gridCol w="471465">
                  <a:extLst>
                    <a:ext uri="{9D8B030D-6E8A-4147-A177-3AD203B41FA5}">
                      <a16:colId xmlns:a16="http://schemas.microsoft.com/office/drawing/2014/main" val="3951565752"/>
                    </a:ext>
                  </a:extLst>
                </a:gridCol>
                <a:gridCol w="471465">
                  <a:extLst>
                    <a:ext uri="{9D8B030D-6E8A-4147-A177-3AD203B41FA5}">
                      <a16:colId xmlns:a16="http://schemas.microsoft.com/office/drawing/2014/main" val="2661786200"/>
                    </a:ext>
                  </a:extLst>
                </a:gridCol>
                <a:gridCol w="471465">
                  <a:extLst>
                    <a:ext uri="{9D8B030D-6E8A-4147-A177-3AD203B41FA5}">
                      <a16:colId xmlns:a16="http://schemas.microsoft.com/office/drawing/2014/main" val="2168975955"/>
                    </a:ext>
                  </a:extLst>
                </a:gridCol>
                <a:gridCol w="471465">
                  <a:extLst>
                    <a:ext uri="{9D8B030D-6E8A-4147-A177-3AD203B41FA5}">
                      <a16:colId xmlns:a16="http://schemas.microsoft.com/office/drawing/2014/main" val="1945413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626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0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23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515599"/>
                  </a:ext>
                </a:extLst>
              </a:tr>
            </a:tbl>
          </a:graphicData>
        </a:graphic>
      </p:graphicFrame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E84A644-B279-57DF-4FE8-025F60BF0538}"/>
              </a:ext>
            </a:extLst>
          </p:cNvPr>
          <p:cNvSpPr/>
          <p:nvPr/>
        </p:nvSpPr>
        <p:spPr>
          <a:xfrm>
            <a:off x="5181015" y="2795021"/>
            <a:ext cx="1638047" cy="71209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Police, blanc, symbole, texte&#10;&#10;Description générée automatiquement">
            <a:extLst>
              <a:ext uri="{FF2B5EF4-FFF2-40B4-BE49-F238E27FC236}">
                <a16:creationId xmlns:a16="http://schemas.microsoft.com/office/drawing/2014/main" id="{36449E20-1B91-90D1-6728-02D56CA9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701" y="4517481"/>
            <a:ext cx="3951879" cy="146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71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FC4871-4D57-FC25-03D2-115E33F7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Image display ("bypass" </a:t>
            </a:r>
            <a:r>
              <a:rPr lang="fr-FR" err="1"/>
              <a:t>filter</a:t>
            </a:r>
            <a:r>
              <a:rPr lang="fr-FR"/>
              <a:t>) : Fonctionnement Global</a:t>
            </a:r>
          </a:p>
        </p:txBody>
      </p:sp>
      <p:pic>
        <p:nvPicPr>
          <p:cNvPr id="3" name="Espace réservé du contenu 2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47CBA4B0-5E7A-0FE8-6123-EF8200F39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040" y="1139473"/>
            <a:ext cx="6786033" cy="5065771"/>
          </a:xfrm>
        </p:spPr>
      </p:pic>
    </p:spTree>
    <p:extLst>
      <p:ext uri="{BB962C8B-B14F-4D97-AF65-F5344CB8AC3E}">
        <p14:creationId xmlns:p14="http://schemas.microsoft.com/office/powerpoint/2010/main" val="3767342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3A74-7582-2CAF-B170-C373413E1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F2E3F-A7FC-4F8E-BDE2-F51948F0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Image display ("bypass" </a:t>
            </a:r>
            <a:r>
              <a:rPr lang="fr-FR" err="1"/>
              <a:t>filter</a:t>
            </a:r>
            <a:r>
              <a:rPr lang="fr-FR"/>
              <a:t>) : Gestion de l'étiquette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0043135-FC19-81B8-3225-03574B1AD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fr-FR" sz="1600"/>
              <a:t>Un fichier </a:t>
            </a:r>
            <a:r>
              <a:rPr lang="fr-FR" sz="1600" err="1"/>
              <a:t>overlay.c</a:t>
            </a:r>
            <a:r>
              <a:rPr lang="fr-FR" sz="1600"/>
              <a:t> contenant un </a:t>
            </a:r>
            <a:r>
              <a:rPr lang="fr-FR" sz="1600" err="1"/>
              <a:t>unsigned</a:t>
            </a:r>
            <a:r>
              <a:rPr lang="fr-FR" sz="1600"/>
              <a:t> char OVERLAY_LIST[] </a:t>
            </a:r>
          </a:p>
          <a:p>
            <a:pPr marL="227965" indent="-227965"/>
            <a:endParaRPr lang="fr-FR" sz="1600"/>
          </a:p>
          <a:p>
            <a:pPr marL="227965" indent="-227965"/>
            <a:r>
              <a:rPr lang="fr-FR" sz="1600"/>
              <a:t>Majoritairement des 255 -&gt; Pixel Blanc </a:t>
            </a:r>
          </a:p>
          <a:p>
            <a:pPr marL="227965" indent="-227965"/>
            <a:endParaRPr lang="fr-FR" sz="1600"/>
          </a:p>
          <a:p>
            <a:pPr marL="227965" indent="-227965"/>
            <a:r>
              <a:rPr lang="fr-FR" sz="1600"/>
              <a:t>12 Zones avec des pixels différents -&gt; 12 Etiquettes différentes</a:t>
            </a:r>
          </a:p>
          <a:p>
            <a:pPr marL="227965" indent="-227965"/>
            <a:endParaRPr lang="fr-FR" sz="1600"/>
          </a:p>
          <a:p>
            <a:pPr marL="227965" indent="-227965"/>
            <a:r>
              <a:rPr lang="fr-FR" sz="1600"/>
              <a:t>168960 éléments -&gt; 12 x 80 x 176 pixels </a:t>
            </a:r>
          </a:p>
          <a:p>
            <a:pPr marL="227965" indent="-227965"/>
            <a:endParaRPr lang="fr-FR" sz="1600"/>
          </a:p>
          <a:p>
            <a:pPr marL="227965" indent="-227965"/>
            <a:r>
              <a:rPr lang="fr-FR" sz="1600"/>
              <a:t>Décomposition faite avec un code Python compt_overlay.py pour les tests</a:t>
            </a:r>
          </a:p>
          <a:p>
            <a:pPr marL="227965" indent="-227965"/>
            <a:endParaRPr lang="fr-FR"/>
          </a:p>
        </p:txBody>
      </p:sp>
      <p:pic>
        <p:nvPicPr>
          <p:cNvPr id="3" name="Image 2" descr="Une image contenant texte, Police, blanc, capture d’écran&#10;&#10;Description générée automatiquement">
            <a:extLst>
              <a:ext uri="{FF2B5EF4-FFF2-40B4-BE49-F238E27FC236}">
                <a16:creationId xmlns:a16="http://schemas.microsoft.com/office/drawing/2014/main" id="{3DD209F1-580F-B3E3-4EE1-3AD5792B7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142" y="2717363"/>
            <a:ext cx="4385582" cy="98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02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FC4871-4D57-FC25-03D2-115E33F7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of the Sobel filter</a:t>
            </a:r>
            <a:endParaRPr lang="fr-FR"/>
          </a:p>
        </p:txBody>
      </p:sp>
      <p:pic>
        <p:nvPicPr>
          <p:cNvPr id="3" name="Content Placeholder 2" descr="How to implement Sobel edge detection using Python from scratch - A  Developer Diary">
            <a:extLst>
              <a:ext uri="{FF2B5EF4-FFF2-40B4-BE49-F238E27FC236}">
                <a16:creationId xmlns:a16="http://schemas.microsoft.com/office/drawing/2014/main" id="{EC4F29FF-0E29-E5C2-9D5E-B841FA628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856" y="2263106"/>
            <a:ext cx="4155796" cy="2009938"/>
          </a:xfr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702212-6978-5AC8-F2CC-71F3F1B44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31830"/>
              </p:ext>
            </p:extLst>
          </p:nvPr>
        </p:nvGraphicFramePr>
        <p:xfrm>
          <a:off x="7061077" y="2218834"/>
          <a:ext cx="2421441" cy="22159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7147">
                  <a:extLst>
                    <a:ext uri="{9D8B030D-6E8A-4147-A177-3AD203B41FA5}">
                      <a16:colId xmlns:a16="http://schemas.microsoft.com/office/drawing/2014/main" val="1055078012"/>
                    </a:ext>
                  </a:extLst>
                </a:gridCol>
                <a:gridCol w="807147">
                  <a:extLst>
                    <a:ext uri="{9D8B030D-6E8A-4147-A177-3AD203B41FA5}">
                      <a16:colId xmlns:a16="http://schemas.microsoft.com/office/drawing/2014/main" val="3019639402"/>
                    </a:ext>
                  </a:extLst>
                </a:gridCol>
                <a:gridCol w="807147">
                  <a:extLst>
                    <a:ext uri="{9D8B030D-6E8A-4147-A177-3AD203B41FA5}">
                      <a16:colId xmlns:a16="http://schemas.microsoft.com/office/drawing/2014/main" val="1543875742"/>
                    </a:ext>
                  </a:extLst>
                </a:gridCol>
              </a:tblGrid>
              <a:tr h="73863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505151"/>
                          </a:solidFill>
                          <a:latin typeface="Product Sans"/>
                        </a:rPr>
                        <a:t>-0.125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505151"/>
                          </a:solidFill>
                          <a:latin typeface="Product Sans"/>
                        </a:rPr>
                        <a:t>-0.125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007445"/>
                  </a:ext>
                </a:extLst>
              </a:tr>
              <a:tr h="7386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505151"/>
                          </a:solidFill>
                          <a:latin typeface="Product Sans"/>
                        </a:rPr>
                        <a:t>-0.125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505151"/>
                          </a:solidFill>
                          <a:latin typeface="Product San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505151"/>
                          </a:solidFill>
                          <a:latin typeface="Product Sans"/>
                        </a:rPr>
                        <a:t>-0.125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7385905"/>
                  </a:ext>
                </a:extLst>
              </a:tr>
              <a:tr h="7386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505151"/>
                          </a:solidFill>
                          <a:latin typeface="Product Sans"/>
                        </a:rPr>
                        <a:t>-0.125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505151"/>
                          </a:solidFill>
                          <a:latin typeface="Product Sans"/>
                        </a:rPr>
                        <a:t>-0.125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505151"/>
                          </a:solidFill>
                          <a:latin typeface="Product Sans"/>
                        </a:rPr>
                        <a:t>-0.125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4046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B9214FF-4394-5287-73A7-74F85EA50D85}"/>
              </a:ext>
            </a:extLst>
          </p:cNvPr>
          <p:cNvSpPr txBox="1"/>
          <p:nvPr/>
        </p:nvSpPr>
        <p:spPr>
          <a:xfrm>
            <a:off x="7381300" y="4471011"/>
            <a:ext cx="201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Kernel </a:t>
            </a:r>
            <a:r>
              <a:rPr lang="en-US" err="1">
                <a:solidFill>
                  <a:schemeClr val="bg1"/>
                </a:solidFill>
              </a:rPr>
              <a:t>utilisé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CE642-1BD2-5841-B732-4826EBA93229}"/>
              </a:ext>
            </a:extLst>
          </p:cNvPr>
          <p:cNvSpPr txBox="1"/>
          <p:nvPr/>
        </p:nvSpPr>
        <p:spPr>
          <a:xfrm>
            <a:off x="2203373" y="4397564"/>
            <a:ext cx="22400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Kernels </a:t>
            </a:r>
            <a:r>
              <a:rPr lang="en-US" err="1">
                <a:solidFill>
                  <a:schemeClr val="bg1"/>
                </a:solidFill>
              </a:rPr>
              <a:t>usuels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9B239-1CDC-A976-0606-DCD732126E95}"/>
              </a:ext>
            </a:extLst>
          </p:cNvPr>
          <p:cNvSpPr txBox="1"/>
          <p:nvPr/>
        </p:nvSpPr>
        <p:spPr>
          <a:xfrm>
            <a:off x="197724" y="5556054"/>
            <a:ext cx="1178385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b="0" err="1"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fr-FR" sz="14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fr-FR" sz="1400" b="0" err="1"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convolution_filter</a:t>
            </a:r>
            <a:r>
              <a:rPr lang="fr-FR" sz="14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fr-FR" sz="1400" b="0"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uint8_t</a:t>
            </a:r>
            <a:r>
              <a:rPr lang="fr-FR" sz="14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fr-FR" sz="1400" b="0"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image</a:t>
            </a:r>
            <a:r>
              <a:rPr lang="fr-FR" sz="14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[SIZE], KERNEL_CONV_FIXED_FORMAT </a:t>
            </a:r>
            <a:r>
              <a:rPr lang="fr-FR" sz="1400" b="0"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kernel</a:t>
            </a:r>
            <a:r>
              <a:rPr lang="fr-FR" sz="14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fr-FR" sz="1400" b="0">
                <a:solidFill>
                  <a:srgbClr val="098658"/>
                </a:solidFill>
                <a:effectLst/>
                <a:latin typeface="Cascadia Mono" panose="020B0609020000020004" pitchFamily="49" charset="0"/>
              </a:rPr>
              <a:t>3</a:t>
            </a:r>
            <a:r>
              <a:rPr lang="fr-FR" sz="14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* </a:t>
            </a:r>
            <a:r>
              <a:rPr lang="fr-FR" sz="1400" b="0">
                <a:solidFill>
                  <a:srgbClr val="098658"/>
                </a:solidFill>
                <a:effectLst/>
                <a:latin typeface="Cascadia Mono" panose="020B0609020000020004" pitchFamily="49" charset="0"/>
              </a:rPr>
              <a:t>3</a:t>
            </a:r>
            <a:r>
              <a:rPr lang="fr-FR" sz="14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* </a:t>
            </a:r>
            <a:r>
              <a:rPr lang="fr-FR" sz="1400" b="0">
                <a:solidFill>
                  <a:srgbClr val="098658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fr-FR" sz="14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], </a:t>
            </a:r>
            <a:r>
              <a:rPr lang="fr-FR" sz="1400" b="0"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uint8_t</a:t>
            </a:r>
            <a:r>
              <a:rPr lang="fr-FR" sz="14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fr-FR" sz="1400" b="0"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output</a:t>
            </a:r>
            <a:r>
              <a:rPr lang="fr-FR" sz="14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[SIZE])</a:t>
            </a:r>
          </a:p>
        </p:txBody>
      </p:sp>
    </p:spTree>
    <p:extLst>
      <p:ext uri="{BB962C8B-B14F-4D97-AF65-F5344CB8AC3E}">
        <p14:creationId xmlns:p14="http://schemas.microsoft.com/office/powerpoint/2010/main" val="1403973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A0004-BE01-DEF6-F06D-8F3FC6D18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200EC-FE0F-3EA9-0062-30CBAFFB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of the Sobel filter</a:t>
            </a:r>
            <a:endParaRPr lang="fr-FR"/>
          </a:p>
        </p:txBody>
      </p:sp>
      <p:pic>
        <p:nvPicPr>
          <p:cNvPr id="9" name="Picture 8" descr="A computer screen with a picture of a car on it&#10;&#10;Description automatically generated">
            <a:extLst>
              <a:ext uri="{FF2B5EF4-FFF2-40B4-BE49-F238E27FC236}">
                <a16:creationId xmlns:a16="http://schemas.microsoft.com/office/drawing/2014/main" id="{1AED3996-519F-7D9E-C43F-7C558D52F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27169" r="6478" b="28310"/>
          <a:stretch/>
        </p:blipFill>
        <p:spPr>
          <a:xfrm>
            <a:off x="872141" y="1343377"/>
            <a:ext cx="2489481" cy="2208229"/>
          </a:xfrm>
          <a:prstGeom prst="rect">
            <a:avLst/>
          </a:prstGeom>
        </p:spPr>
      </p:pic>
      <p:pic>
        <p:nvPicPr>
          <p:cNvPr id="10" name="Picture 9" descr="A computer screen with a drawing of a car&#10;&#10;Description automatically generated">
            <a:extLst>
              <a:ext uri="{FF2B5EF4-FFF2-40B4-BE49-F238E27FC236}">
                <a16:creationId xmlns:a16="http://schemas.microsoft.com/office/drawing/2014/main" id="{2E6B3C9B-F8D3-57D5-3304-C192752E0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80" y="3763433"/>
            <a:ext cx="2611262" cy="2115726"/>
          </a:xfrm>
          <a:prstGeom prst="rect">
            <a:avLst/>
          </a:prstGeom>
        </p:spPr>
      </p:pic>
      <p:pic>
        <p:nvPicPr>
          <p:cNvPr id="11" name="Picture 10" descr="A computer screen with a bird on it&#10;&#10;Description automatically generated">
            <a:extLst>
              <a:ext uri="{FF2B5EF4-FFF2-40B4-BE49-F238E27FC236}">
                <a16:creationId xmlns:a16="http://schemas.microsoft.com/office/drawing/2014/main" id="{5CD233BA-F0C8-7878-B139-CD1C20FC9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95" y="1345730"/>
            <a:ext cx="2724150" cy="2209800"/>
          </a:xfrm>
          <a:prstGeom prst="rect">
            <a:avLst/>
          </a:prstGeom>
        </p:spPr>
      </p:pic>
      <p:pic>
        <p:nvPicPr>
          <p:cNvPr id="12" name="Picture 11" descr="A computer screen with a drawing of a bird&#10;&#10;Description automatically generated">
            <a:extLst>
              <a:ext uri="{FF2B5EF4-FFF2-40B4-BE49-F238E27FC236}">
                <a16:creationId xmlns:a16="http://schemas.microsoft.com/office/drawing/2014/main" id="{8FF5709E-7E5F-A9F1-0BC8-2ADD69BDA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332" y="3801063"/>
            <a:ext cx="2724150" cy="2209800"/>
          </a:xfrm>
          <a:prstGeom prst="rect">
            <a:avLst/>
          </a:prstGeom>
        </p:spPr>
      </p:pic>
      <p:pic>
        <p:nvPicPr>
          <p:cNvPr id="13" name="Picture 12" descr="A cat lying on a blanket&#10;&#10;Description automatically generated">
            <a:extLst>
              <a:ext uri="{FF2B5EF4-FFF2-40B4-BE49-F238E27FC236}">
                <a16:creationId xmlns:a16="http://schemas.microsoft.com/office/drawing/2014/main" id="{6225235C-FAE0-DA2C-8596-59D932521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851" y="1345730"/>
            <a:ext cx="2724150" cy="2209800"/>
          </a:xfrm>
          <a:prstGeom prst="rect">
            <a:avLst/>
          </a:prstGeom>
        </p:spPr>
      </p:pic>
      <p:pic>
        <p:nvPicPr>
          <p:cNvPr id="14" name="Picture 13" descr="A computer monitor with a screen&#10;&#10;Description automatically generated">
            <a:extLst>
              <a:ext uri="{FF2B5EF4-FFF2-40B4-BE49-F238E27FC236}">
                <a16:creationId xmlns:a16="http://schemas.microsoft.com/office/drawing/2014/main" id="{97A67D97-CB97-DA9D-D105-7776510F4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5851" y="3716396"/>
            <a:ext cx="27241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5977B6C-E2AE-27BE-B147-8F6EF133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Development of the convolutional neural network (CNN) CIFAR-10</a:t>
            </a:r>
            <a:endParaRPr lang="fr-FR"/>
          </a:p>
        </p:txBody>
      </p:sp>
      <p:pic>
        <p:nvPicPr>
          <p:cNvPr id="2" name="Espace réservé du contenu 1">
            <a:extLst>
              <a:ext uri="{FF2B5EF4-FFF2-40B4-BE49-F238E27FC236}">
                <a16:creationId xmlns:a16="http://schemas.microsoft.com/office/drawing/2014/main" id="{AC204751-77AB-B69D-30DC-0658E2E1F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595" y="1610844"/>
            <a:ext cx="4602108" cy="4235919"/>
          </a:xfrm>
        </p:spPr>
      </p:pic>
    </p:spTree>
    <p:extLst>
      <p:ext uri="{BB962C8B-B14F-4D97-AF65-F5344CB8AC3E}">
        <p14:creationId xmlns:p14="http://schemas.microsoft.com/office/powerpoint/2010/main" val="1652302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80483-84C5-9322-4084-356F96A9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4EC0FC3-D5D3-DBBB-2687-26084C2B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Development of the convolutional neural network (CNN) CIFAR-10</a:t>
            </a:r>
            <a:endParaRPr lang="fr-FR"/>
          </a:p>
        </p:txBody>
      </p:sp>
      <p:pic>
        <p:nvPicPr>
          <p:cNvPr id="6" name="Espace réservé du contenu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39547B6-B095-F46C-DF21-99F0349CE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569" y="1849799"/>
            <a:ext cx="2181225" cy="2066925"/>
          </a:xfrm>
        </p:spPr>
      </p:pic>
      <p:pic>
        <p:nvPicPr>
          <p:cNvPr id="7" name="Image 6" descr="Une image contenant texte, Police, capture d’écran, typographie&#10;&#10;Description générée automatiquement">
            <a:extLst>
              <a:ext uri="{FF2B5EF4-FFF2-40B4-BE49-F238E27FC236}">
                <a16:creationId xmlns:a16="http://schemas.microsoft.com/office/drawing/2014/main" id="{64D43DC1-42F0-275B-75F5-9BC079A2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07" y="4445949"/>
            <a:ext cx="2019300" cy="895350"/>
          </a:xfrm>
          <a:prstGeom prst="rect">
            <a:avLst/>
          </a:prstGeom>
        </p:spPr>
      </p:pic>
      <p:pic>
        <p:nvPicPr>
          <p:cNvPr id="8" name="Image 7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950CFE47-E465-5957-F03B-E4C9881C8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262" y="1786555"/>
            <a:ext cx="4673683" cy="37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53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E087-ED8B-6E4E-E781-C13668E62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37807B0-BAA9-1AA1-CB9C-44A1B5BA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Development of the convolutional neural network (CNN) CIFAR-10</a:t>
            </a:r>
            <a:endParaRPr lang="fr-FR"/>
          </a:p>
        </p:txBody>
      </p:sp>
      <p:pic>
        <p:nvPicPr>
          <p:cNvPr id="4" name="Espace réservé du contenu 3" descr="Une image contenant texte, intérieur, oiseau, écran&#10;&#10;Description générée automatiquement">
            <a:extLst>
              <a:ext uri="{FF2B5EF4-FFF2-40B4-BE49-F238E27FC236}">
                <a16:creationId xmlns:a16="http://schemas.microsoft.com/office/drawing/2014/main" id="{88A0D1B2-D521-75EB-8F3C-0A3CC9D3F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776" b="25701"/>
          <a:stretch/>
        </p:blipFill>
        <p:spPr>
          <a:xfrm>
            <a:off x="769108" y="1710274"/>
            <a:ext cx="4376850" cy="3305266"/>
          </a:xfrm>
        </p:spPr>
      </p:pic>
      <p:pic>
        <p:nvPicPr>
          <p:cNvPr id="9" name="Image 8" descr="Une image contenant texte, écran d’ordinateur, intérieur, Appareil de présentation&#10;&#10;Description générée automatiquement">
            <a:extLst>
              <a:ext uri="{FF2B5EF4-FFF2-40B4-BE49-F238E27FC236}">
                <a16:creationId xmlns:a16="http://schemas.microsoft.com/office/drawing/2014/main" id="{10F386E7-0B0C-9E0F-9E4B-69A24886C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43" r="-383" b="24946"/>
          <a:stretch/>
        </p:blipFill>
        <p:spPr>
          <a:xfrm>
            <a:off x="5618397" y="1655135"/>
            <a:ext cx="4410816" cy="33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46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73C3DE3-B21E-FE99-C22F-99647EC6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Interruptions via push buttons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D8FAF5D-3F54-D90F-2FF5-E58E793D8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Objectif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5CE3268A-86B2-0C3C-9FA9-9391477EF371}"/>
              </a:ext>
            </a:extLst>
          </p:cNvPr>
          <p:cNvGrpSpPr/>
          <p:nvPr/>
        </p:nvGrpSpPr>
        <p:grpSpPr>
          <a:xfrm>
            <a:off x="1199456" y="1840334"/>
            <a:ext cx="3312368" cy="3386685"/>
            <a:chOff x="839416" y="1988840"/>
            <a:chExt cx="2042408" cy="2088232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0FB75AC1-17B3-775C-B72B-48C2C4CD2D74}"/>
                </a:ext>
              </a:extLst>
            </p:cNvPr>
            <p:cNvGrpSpPr/>
            <p:nvPr/>
          </p:nvGrpSpPr>
          <p:grpSpPr>
            <a:xfrm>
              <a:off x="1559496" y="1988840"/>
              <a:ext cx="589156" cy="648072"/>
              <a:chOff x="4655840" y="1844824"/>
              <a:chExt cx="2880320" cy="3168352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AE657E03-2BFA-63DF-5F2D-4A199DD4606B}"/>
                  </a:ext>
                </a:extLst>
              </p:cNvPr>
              <p:cNvSpPr/>
              <p:nvPr/>
            </p:nvSpPr>
            <p:spPr>
              <a:xfrm>
                <a:off x="5375920" y="2708920"/>
                <a:ext cx="1440160" cy="144016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6985D92-D956-00C9-D41D-95FBBCD1C7D6}"/>
                  </a:ext>
                </a:extLst>
              </p:cNvPr>
              <p:cNvSpPr/>
              <p:nvPr/>
            </p:nvSpPr>
            <p:spPr>
              <a:xfrm>
                <a:off x="4655840" y="1988840"/>
                <a:ext cx="2880320" cy="288032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4D64F4-8081-5011-F44F-18598E5D2DB5}"/>
                  </a:ext>
                </a:extLst>
              </p:cNvPr>
              <p:cNvSpPr/>
              <p:nvPr/>
            </p:nvSpPr>
            <p:spPr>
              <a:xfrm>
                <a:off x="4655840" y="1844824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D1CBF9-953E-4B1B-3CEF-4493D6B66EBC}"/>
                  </a:ext>
                </a:extLst>
              </p:cNvPr>
              <p:cNvSpPr/>
              <p:nvPr/>
            </p:nvSpPr>
            <p:spPr>
              <a:xfrm>
                <a:off x="6816080" y="1844824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449466-6FB3-4F96-735D-4108F24C0B2B}"/>
                  </a:ext>
                </a:extLst>
              </p:cNvPr>
              <p:cNvSpPr/>
              <p:nvPr/>
            </p:nvSpPr>
            <p:spPr>
              <a:xfrm>
                <a:off x="4655840" y="4869160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80DB9D-408C-64AF-ECC9-F8CE1747DE0B}"/>
                  </a:ext>
                </a:extLst>
              </p:cNvPr>
              <p:cNvSpPr/>
              <p:nvPr/>
            </p:nvSpPr>
            <p:spPr>
              <a:xfrm>
                <a:off x="6816080" y="4869160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62AD169-FB8E-5492-B53B-15A7C0235471}"/>
                </a:ext>
              </a:extLst>
            </p:cNvPr>
            <p:cNvGrpSpPr/>
            <p:nvPr/>
          </p:nvGrpSpPr>
          <p:grpSpPr>
            <a:xfrm>
              <a:off x="839416" y="2708920"/>
              <a:ext cx="589156" cy="648072"/>
              <a:chOff x="4655840" y="1844824"/>
              <a:chExt cx="2880320" cy="3168352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46971E50-317F-764A-6F85-52230CFF3FFD}"/>
                  </a:ext>
                </a:extLst>
              </p:cNvPr>
              <p:cNvSpPr/>
              <p:nvPr/>
            </p:nvSpPr>
            <p:spPr>
              <a:xfrm>
                <a:off x="5375920" y="2708920"/>
                <a:ext cx="1440160" cy="144016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1BF7F3-08FC-4677-DC56-5A13258CC134}"/>
                  </a:ext>
                </a:extLst>
              </p:cNvPr>
              <p:cNvSpPr/>
              <p:nvPr/>
            </p:nvSpPr>
            <p:spPr>
              <a:xfrm>
                <a:off x="4655840" y="1988840"/>
                <a:ext cx="2880320" cy="288032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74252B-C89A-8318-6DEA-9BA4DFFA6723}"/>
                  </a:ext>
                </a:extLst>
              </p:cNvPr>
              <p:cNvSpPr/>
              <p:nvPr/>
            </p:nvSpPr>
            <p:spPr>
              <a:xfrm>
                <a:off x="4655840" y="1844824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E599647-1810-7F12-7141-25AC9A34F7DF}"/>
                  </a:ext>
                </a:extLst>
              </p:cNvPr>
              <p:cNvSpPr/>
              <p:nvPr/>
            </p:nvSpPr>
            <p:spPr>
              <a:xfrm>
                <a:off x="6816080" y="1844824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7034F-8394-9AF2-E3AB-03079D641FD4}"/>
                  </a:ext>
                </a:extLst>
              </p:cNvPr>
              <p:cNvSpPr/>
              <p:nvPr/>
            </p:nvSpPr>
            <p:spPr>
              <a:xfrm>
                <a:off x="4655840" y="4869160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FFCC43-3BDD-C506-FF51-665DD213217C}"/>
                  </a:ext>
                </a:extLst>
              </p:cNvPr>
              <p:cNvSpPr/>
              <p:nvPr/>
            </p:nvSpPr>
            <p:spPr>
              <a:xfrm>
                <a:off x="6816080" y="4869160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4E529122-EDCD-4C79-4E54-A4B265FB6FD0}"/>
                </a:ext>
              </a:extLst>
            </p:cNvPr>
            <p:cNvGrpSpPr/>
            <p:nvPr/>
          </p:nvGrpSpPr>
          <p:grpSpPr>
            <a:xfrm>
              <a:off x="1559496" y="3429000"/>
              <a:ext cx="589156" cy="648072"/>
              <a:chOff x="4655840" y="1844824"/>
              <a:chExt cx="2880320" cy="3168352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80BFBEDA-E7C1-53BC-4969-CB1B701F0330}"/>
                  </a:ext>
                </a:extLst>
              </p:cNvPr>
              <p:cNvSpPr/>
              <p:nvPr/>
            </p:nvSpPr>
            <p:spPr>
              <a:xfrm>
                <a:off x="5375920" y="2708920"/>
                <a:ext cx="1440160" cy="144016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39AA622-F7CE-3A28-8D28-1E3C1F6E134C}"/>
                  </a:ext>
                </a:extLst>
              </p:cNvPr>
              <p:cNvSpPr/>
              <p:nvPr/>
            </p:nvSpPr>
            <p:spPr>
              <a:xfrm>
                <a:off x="4655840" y="1988840"/>
                <a:ext cx="2880320" cy="288032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F0F618-9E0B-AF49-4161-C84C04FB920E}"/>
                  </a:ext>
                </a:extLst>
              </p:cNvPr>
              <p:cNvSpPr/>
              <p:nvPr/>
            </p:nvSpPr>
            <p:spPr>
              <a:xfrm>
                <a:off x="4655840" y="1844824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6018F7-119B-C3F0-02A1-C4CBDC688981}"/>
                  </a:ext>
                </a:extLst>
              </p:cNvPr>
              <p:cNvSpPr/>
              <p:nvPr/>
            </p:nvSpPr>
            <p:spPr>
              <a:xfrm>
                <a:off x="6816080" y="1844824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D90351-61F8-54E2-C889-A99E3E57DD3A}"/>
                  </a:ext>
                </a:extLst>
              </p:cNvPr>
              <p:cNvSpPr/>
              <p:nvPr/>
            </p:nvSpPr>
            <p:spPr>
              <a:xfrm>
                <a:off x="4655840" y="4869160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130EE44-71BB-AC85-F872-A41C9058F075}"/>
                  </a:ext>
                </a:extLst>
              </p:cNvPr>
              <p:cNvSpPr/>
              <p:nvPr/>
            </p:nvSpPr>
            <p:spPr>
              <a:xfrm>
                <a:off x="6816080" y="4869160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9E71FC85-2B2C-A1B7-2970-DFB5AC0CE7AF}"/>
                </a:ext>
              </a:extLst>
            </p:cNvPr>
            <p:cNvGrpSpPr/>
            <p:nvPr/>
          </p:nvGrpSpPr>
          <p:grpSpPr>
            <a:xfrm>
              <a:off x="2292668" y="2708920"/>
              <a:ext cx="589156" cy="648072"/>
              <a:chOff x="4655840" y="1844824"/>
              <a:chExt cx="2880320" cy="3168352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2A190C38-3E6B-F65B-6DEA-68C560F49620}"/>
                  </a:ext>
                </a:extLst>
              </p:cNvPr>
              <p:cNvSpPr/>
              <p:nvPr/>
            </p:nvSpPr>
            <p:spPr>
              <a:xfrm>
                <a:off x="5375920" y="2708920"/>
                <a:ext cx="1440160" cy="144016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AF1E649-14E3-B69A-1733-040B0263DB8F}"/>
                  </a:ext>
                </a:extLst>
              </p:cNvPr>
              <p:cNvSpPr/>
              <p:nvPr/>
            </p:nvSpPr>
            <p:spPr>
              <a:xfrm>
                <a:off x="4655840" y="1988840"/>
                <a:ext cx="2880320" cy="288032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3746277-C3A1-B3ED-69D5-41A74542A1CA}"/>
                  </a:ext>
                </a:extLst>
              </p:cNvPr>
              <p:cNvSpPr/>
              <p:nvPr/>
            </p:nvSpPr>
            <p:spPr>
              <a:xfrm>
                <a:off x="4655840" y="1844824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9BA31F-0E0D-91C7-EFD0-D262ADDC31E3}"/>
                  </a:ext>
                </a:extLst>
              </p:cNvPr>
              <p:cNvSpPr/>
              <p:nvPr/>
            </p:nvSpPr>
            <p:spPr>
              <a:xfrm>
                <a:off x="6816080" y="1844824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7A00377-A7DD-64CC-CD50-C132E0C94FCD}"/>
                  </a:ext>
                </a:extLst>
              </p:cNvPr>
              <p:cNvSpPr/>
              <p:nvPr/>
            </p:nvSpPr>
            <p:spPr>
              <a:xfrm>
                <a:off x="4655840" y="4869160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8B8483-220A-BF3F-D6B6-73A53979A615}"/>
                  </a:ext>
                </a:extLst>
              </p:cNvPr>
              <p:cNvSpPr/>
              <p:nvPr/>
            </p:nvSpPr>
            <p:spPr>
              <a:xfrm>
                <a:off x="6816080" y="4869160"/>
                <a:ext cx="720080" cy="1440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F7D7A6AB-5A6A-E255-8C6E-6D171EE2BD8C}"/>
              </a:ext>
            </a:extLst>
          </p:cNvPr>
          <p:cNvSpPr txBox="1"/>
          <p:nvPr/>
        </p:nvSpPr>
        <p:spPr>
          <a:xfrm>
            <a:off x="2082071" y="1289899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Next Filtrer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3C78B91-13BE-72A7-E170-4BC566CB4B5E}"/>
              </a:ext>
            </a:extLst>
          </p:cNvPr>
          <p:cNvSpPr txBox="1"/>
          <p:nvPr/>
        </p:nvSpPr>
        <p:spPr>
          <a:xfrm>
            <a:off x="2091538" y="5373075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Prev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Filter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303DBC4-053A-032A-3AA2-70B87FBF9587}"/>
              </a:ext>
            </a:extLst>
          </p:cNvPr>
          <p:cNvSpPr txBox="1"/>
          <p:nvPr/>
        </p:nvSpPr>
        <p:spPr>
          <a:xfrm>
            <a:off x="238134" y="3013501"/>
            <a:ext cx="841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Prev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Img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D4716A0-3990-9663-48DB-A9216FDF745C}"/>
              </a:ext>
            </a:extLst>
          </p:cNvPr>
          <p:cNvSpPr txBox="1"/>
          <p:nvPr/>
        </p:nvSpPr>
        <p:spPr>
          <a:xfrm>
            <a:off x="4655840" y="3118176"/>
            <a:ext cx="841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Next </a:t>
            </a:r>
            <a:r>
              <a:rPr lang="fr-FR" err="1">
                <a:solidFill>
                  <a:schemeClr val="bg1"/>
                </a:solidFill>
              </a:rPr>
              <a:t>Img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40" name="Éclair 39">
            <a:extLst>
              <a:ext uri="{FF2B5EF4-FFF2-40B4-BE49-F238E27FC236}">
                <a16:creationId xmlns:a16="http://schemas.microsoft.com/office/drawing/2014/main" id="{29CC59C8-AB81-4560-EEC6-0C39094D3639}"/>
              </a:ext>
            </a:extLst>
          </p:cNvPr>
          <p:cNvSpPr/>
          <p:nvPr/>
        </p:nvSpPr>
        <p:spPr>
          <a:xfrm rot="1520040" flipV="1">
            <a:off x="5821798" y="2894672"/>
            <a:ext cx="2066899" cy="1068653"/>
          </a:xfrm>
          <a:prstGeom prst="lightningBolt">
            <a:avLst/>
          </a:prstGeom>
          <a:noFill/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Graphique 41" descr="Conception Web">
            <a:extLst>
              <a:ext uri="{FF2B5EF4-FFF2-40B4-BE49-F238E27FC236}">
                <a16:creationId xmlns:a16="http://schemas.microsoft.com/office/drawing/2014/main" id="{DB746AD3-EC5C-FB04-9A76-ED133A1B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817" y="2266302"/>
            <a:ext cx="2325395" cy="2325395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31C22B7B-BE6D-5C07-7CCA-C68DEFA87888}"/>
              </a:ext>
            </a:extLst>
          </p:cNvPr>
          <p:cNvSpPr txBox="1"/>
          <p:nvPr/>
        </p:nvSpPr>
        <p:spPr>
          <a:xfrm>
            <a:off x="7992621" y="2030690"/>
            <a:ext cx="2853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fr-FR" b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 main(</a:t>
            </a:r>
            <a:r>
              <a:rPr lang="fr-FR" b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fr-FR" b="0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90DED68-6E94-7C50-6510-89C261DD78AA}"/>
              </a:ext>
            </a:extLst>
          </p:cNvPr>
          <p:cNvSpPr txBox="1"/>
          <p:nvPr/>
        </p:nvSpPr>
        <p:spPr>
          <a:xfrm>
            <a:off x="5576299" y="2636653"/>
            <a:ext cx="255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Interruption</a:t>
            </a:r>
          </a:p>
        </p:txBody>
      </p:sp>
    </p:spTree>
    <p:extLst>
      <p:ext uri="{BB962C8B-B14F-4D97-AF65-F5344CB8AC3E}">
        <p14:creationId xmlns:p14="http://schemas.microsoft.com/office/powerpoint/2010/main" val="89940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A965A6A-D27B-E121-A4B7-2EE3D7EADFA1}"/>
              </a:ext>
            </a:extLst>
          </p:cNvPr>
          <p:cNvSpPr txBox="1"/>
          <p:nvPr/>
        </p:nvSpPr>
        <p:spPr>
          <a:xfrm>
            <a:off x="358140" y="175260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/>
              <a:t>Plan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Zoom de section 2">
                <a:extLst>
                  <a:ext uri="{FF2B5EF4-FFF2-40B4-BE49-F238E27FC236}">
                    <a16:creationId xmlns:a16="http://schemas.microsoft.com/office/drawing/2014/main" id="{F63D8765-AB79-B047-C409-862963B6B7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822741"/>
                  </p:ext>
                </p:extLst>
              </p:nvPr>
            </p:nvGraphicFramePr>
            <p:xfrm>
              <a:off x="2384578" y="174148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4A2B709-96CA-438B-837C-14CBDA52D868}">
                    <psez:zmPr id="{EC421383-71EC-4796-BC86-841D1C66DF8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Zoom de section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63D8765-AB79-B047-C409-862963B6B7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84578" y="17414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Zoom de section 5">
                <a:extLst>
                  <a:ext uri="{FF2B5EF4-FFF2-40B4-BE49-F238E27FC236}">
                    <a16:creationId xmlns:a16="http://schemas.microsoft.com/office/drawing/2014/main" id="{B80AF073-A529-4C7F-37B1-6073099B53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1960873"/>
                  </p:ext>
                </p:extLst>
              </p:nvPr>
            </p:nvGraphicFramePr>
            <p:xfrm>
              <a:off x="5944309" y="173466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9ADFB82-45FD-4DD0-9CDA-C983005AE29C}">
                    <psez:zmPr id="{0CC95D83-3561-419C-B299-F42094F7C8D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Zoom de section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80AF073-A529-4C7F-37B1-6073099B53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4309" y="173466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Zoom de section 9">
                <a:extLst>
                  <a:ext uri="{FF2B5EF4-FFF2-40B4-BE49-F238E27FC236}">
                    <a16:creationId xmlns:a16="http://schemas.microsoft.com/office/drawing/2014/main" id="{CDE55556-BE10-6F1D-CCAF-6BA11B7FD7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0751772"/>
                  </p:ext>
                </p:extLst>
              </p:nvPr>
            </p:nvGraphicFramePr>
            <p:xfrm>
              <a:off x="2384578" y="390172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3693ADF-9836-4166-B9F6-9034968E1B61}">
                    <psez:zmPr id="{364275E7-00BF-4143-9091-1454AFCE86C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Zoom de section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DE55556-BE10-6F1D-CCAF-6BA11B7FD7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4578" y="390172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3" name="Zoom de section 12">
                <a:extLst>
                  <a:ext uri="{FF2B5EF4-FFF2-40B4-BE49-F238E27FC236}">
                    <a16:creationId xmlns:a16="http://schemas.microsoft.com/office/drawing/2014/main" id="{F46147CE-B222-1B5A-1F5D-D8014775CD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083748"/>
                  </p:ext>
                </p:extLst>
              </p:nvPr>
            </p:nvGraphicFramePr>
            <p:xfrm>
              <a:off x="5944309" y="390320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5D59D8F-0415-4503-A3E4-BFCC4B1AF727}">
                    <psez:zmPr id="{8CEB74AA-80E9-4996-BD84-E1ADA77E5DA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3" name="Zoom de section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46147CE-B222-1B5A-1F5D-D8014775CD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4309" y="390320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272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F57F123-7065-A9E4-8FC8-CE0B240A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Interruptions via push buttons</a:t>
            </a:r>
          </a:p>
        </p:txBody>
      </p:sp>
      <p:sp>
        <p:nvSpPr>
          <p:cNvPr id="80" name="Espace réservé du texte 79">
            <a:extLst>
              <a:ext uri="{FF2B5EF4-FFF2-40B4-BE49-F238E27FC236}">
                <a16:creationId xmlns:a16="http://schemas.microsoft.com/office/drawing/2014/main" id="{9EC88E2B-F7B4-EE7E-DDEE-319B4A078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Fonctionnement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C679663-B567-5F31-9207-7DDBAF20C97C}"/>
              </a:ext>
            </a:extLst>
          </p:cNvPr>
          <p:cNvGrpSpPr/>
          <p:nvPr/>
        </p:nvGrpSpPr>
        <p:grpSpPr>
          <a:xfrm>
            <a:off x="2194476" y="1628800"/>
            <a:ext cx="589156" cy="648072"/>
            <a:chOff x="4655840" y="1844824"/>
            <a:chExt cx="2880320" cy="3168352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63F73F8-E848-5E45-73C2-879B500FDC4F}"/>
                </a:ext>
              </a:extLst>
            </p:cNvPr>
            <p:cNvSpPr/>
            <p:nvPr/>
          </p:nvSpPr>
          <p:spPr>
            <a:xfrm>
              <a:off x="5375920" y="2708920"/>
              <a:ext cx="1440160" cy="144016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591409-749E-69A7-CA24-8F8E07A4391E}"/>
                </a:ext>
              </a:extLst>
            </p:cNvPr>
            <p:cNvSpPr/>
            <p:nvPr/>
          </p:nvSpPr>
          <p:spPr>
            <a:xfrm>
              <a:off x="4655840" y="1988840"/>
              <a:ext cx="2880320" cy="28803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9F1E69-0B4C-67AD-803F-FEB1CF480D10}"/>
                </a:ext>
              </a:extLst>
            </p:cNvPr>
            <p:cNvSpPr/>
            <p:nvPr/>
          </p:nvSpPr>
          <p:spPr>
            <a:xfrm>
              <a:off x="4655840" y="1844824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B492C1-F194-D280-E450-60EAAA9BB535}"/>
                </a:ext>
              </a:extLst>
            </p:cNvPr>
            <p:cNvSpPr/>
            <p:nvPr/>
          </p:nvSpPr>
          <p:spPr>
            <a:xfrm>
              <a:off x="6816080" y="1844824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12EB61-B455-7D99-55E5-F358538DD395}"/>
                </a:ext>
              </a:extLst>
            </p:cNvPr>
            <p:cNvSpPr/>
            <p:nvPr/>
          </p:nvSpPr>
          <p:spPr>
            <a:xfrm>
              <a:off x="4655840" y="4869160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31F82E-3A0C-8DA8-ED3E-7FE5622BE51C}"/>
                </a:ext>
              </a:extLst>
            </p:cNvPr>
            <p:cNvSpPr/>
            <p:nvPr/>
          </p:nvSpPr>
          <p:spPr>
            <a:xfrm>
              <a:off x="6816080" y="4869160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786C896-0417-31BD-6424-0FF79CF81FB7}"/>
              </a:ext>
            </a:extLst>
          </p:cNvPr>
          <p:cNvGrpSpPr/>
          <p:nvPr/>
        </p:nvGrpSpPr>
        <p:grpSpPr>
          <a:xfrm>
            <a:off x="1474396" y="2348880"/>
            <a:ext cx="589156" cy="648072"/>
            <a:chOff x="4655840" y="1844824"/>
            <a:chExt cx="2880320" cy="3168352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C860FDDF-02CE-EB08-BE16-3DE916EDB4AD}"/>
                </a:ext>
              </a:extLst>
            </p:cNvPr>
            <p:cNvSpPr/>
            <p:nvPr/>
          </p:nvSpPr>
          <p:spPr>
            <a:xfrm>
              <a:off x="5375920" y="2708920"/>
              <a:ext cx="1440160" cy="144016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1ECEFC-D17B-99DB-10FC-5639930D5821}"/>
                </a:ext>
              </a:extLst>
            </p:cNvPr>
            <p:cNvSpPr/>
            <p:nvPr/>
          </p:nvSpPr>
          <p:spPr>
            <a:xfrm>
              <a:off x="4655840" y="1988840"/>
              <a:ext cx="2880320" cy="28803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AB8F5C-8449-A689-3835-DBA2C40FF330}"/>
                </a:ext>
              </a:extLst>
            </p:cNvPr>
            <p:cNvSpPr/>
            <p:nvPr/>
          </p:nvSpPr>
          <p:spPr>
            <a:xfrm>
              <a:off x="4655840" y="1844824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34FB256-FD89-D669-C31B-6CF5F0A7CF60}"/>
                </a:ext>
              </a:extLst>
            </p:cNvPr>
            <p:cNvSpPr/>
            <p:nvPr/>
          </p:nvSpPr>
          <p:spPr>
            <a:xfrm>
              <a:off x="6816080" y="1844824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BB80AD-F4A0-78D9-47D6-821945F72DD9}"/>
                </a:ext>
              </a:extLst>
            </p:cNvPr>
            <p:cNvSpPr/>
            <p:nvPr/>
          </p:nvSpPr>
          <p:spPr>
            <a:xfrm>
              <a:off x="4655840" y="4869160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64A771-7B04-F14F-F335-DB4FFF9679ED}"/>
                </a:ext>
              </a:extLst>
            </p:cNvPr>
            <p:cNvSpPr/>
            <p:nvPr/>
          </p:nvSpPr>
          <p:spPr>
            <a:xfrm>
              <a:off x="6816080" y="4869160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7351294-4AC2-BA2C-F694-02A453099547}"/>
              </a:ext>
            </a:extLst>
          </p:cNvPr>
          <p:cNvGrpSpPr/>
          <p:nvPr/>
        </p:nvGrpSpPr>
        <p:grpSpPr>
          <a:xfrm>
            <a:off x="2194476" y="3068960"/>
            <a:ext cx="589156" cy="648072"/>
            <a:chOff x="4655840" y="1844824"/>
            <a:chExt cx="2880320" cy="3168352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BB212E9F-2612-7D6D-D107-202A5D60A5FC}"/>
                </a:ext>
              </a:extLst>
            </p:cNvPr>
            <p:cNvSpPr/>
            <p:nvPr/>
          </p:nvSpPr>
          <p:spPr>
            <a:xfrm>
              <a:off x="5375920" y="2708920"/>
              <a:ext cx="1440160" cy="144016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71BD87-1B47-472D-AF22-98249C47C239}"/>
                </a:ext>
              </a:extLst>
            </p:cNvPr>
            <p:cNvSpPr/>
            <p:nvPr/>
          </p:nvSpPr>
          <p:spPr>
            <a:xfrm>
              <a:off x="4655840" y="1988840"/>
              <a:ext cx="2880320" cy="28803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55B8A8-B9AF-4B05-DCE5-53AE4D5D7E6C}"/>
                </a:ext>
              </a:extLst>
            </p:cNvPr>
            <p:cNvSpPr/>
            <p:nvPr/>
          </p:nvSpPr>
          <p:spPr>
            <a:xfrm>
              <a:off x="4655840" y="1844824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816808-45D2-72B9-A15A-967DA08C49A6}"/>
                </a:ext>
              </a:extLst>
            </p:cNvPr>
            <p:cNvSpPr/>
            <p:nvPr/>
          </p:nvSpPr>
          <p:spPr>
            <a:xfrm>
              <a:off x="6816080" y="1844824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611277-BD85-0C2E-655F-27CA34419814}"/>
                </a:ext>
              </a:extLst>
            </p:cNvPr>
            <p:cNvSpPr/>
            <p:nvPr/>
          </p:nvSpPr>
          <p:spPr>
            <a:xfrm>
              <a:off x="4655840" y="4869160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B1F4BF-BC56-73FA-B58B-870DC3DF2903}"/>
                </a:ext>
              </a:extLst>
            </p:cNvPr>
            <p:cNvSpPr/>
            <p:nvPr/>
          </p:nvSpPr>
          <p:spPr>
            <a:xfrm>
              <a:off x="6816080" y="4869160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948CF92E-C1DE-5E54-3AFA-9CF246C95435}"/>
              </a:ext>
            </a:extLst>
          </p:cNvPr>
          <p:cNvGrpSpPr/>
          <p:nvPr/>
        </p:nvGrpSpPr>
        <p:grpSpPr>
          <a:xfrm>
            <a:off x="2927648" y="2348880"/>
            <a:ext cx="589156" cy="648072"/>
            <a:chOff x="4655840" y="1844824"/>
            <a:chExt cx="2880320" cy="3168352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DB08025-FFBC-732B-E613-6653C07084AA}"/>
                </a:ext>
              </a:extLst>
            </p:cNvPr>
            <p:cNvSpPr/>
            <p:nvPr/>
          </p:nvSpPr>
          <p:spPr>
            <a:xfrm>
              <a:off x="5375920" y="2708920"/>
              <a:ext cx="1440160" cy="144016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FDE8C9-8051-7CA7-FD10-ED014BEAFA16}"/>
                </a:ext>
              </a:extLst>
            </p:cNvPr>
            <p:cNvSpPr/>
            <p:nvPr/>
          </p:nvSpPr>
          <p:spPr>
            <a:xfrm>
              <a:off x="4655840" y="1988840"/>
              <a:ext cx="2880320" cy="28803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A0D8765-CDD6-049A-240A-C33FD682A9A5}"/>
                </a:ext>
              </a:extLst>
            </p:cNvPr>
            <p:cNvSpPr/>
            <p:nvPr/>
          </p:nvSpPr>
          <p:spPr>
            <a:xfrm>
              <a:off x="4655840" y="1844824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D3347A-5D69-CB43-7694-BBF49A79BA68}"/>
                </a:ext>
              </a:extLst>
            </p:cNvPr>
            <p:cNvSpPr/>
            <p:nvPr/>
          </p:nvSpPr>
          <p:spPr>
            <a:xfrm>
              <a:off x="6816080" y="1844824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0F5834-B222-5864-26E6-9439B0D0BCAA}"/>
                </a:ext>
              </a:extLst>
            </p:cNvPr>
            <p:cNvSpPr/>
            <p:nvPr/>
          </p:nvSpPr>
          <p:spPr>
            <a:xfrm>
              <a:off x="4655840" y="4869160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B418C8-C208-A640-9AD7-58307C31A323}"/>
                </a:ext>
              </a:extLst>
            </p:cNvPr>
            <p:cNvSpPr/>
            <p:nvPr/>
          </p:nvSpPr>
          <p:spPr>
            <a:xfrm>
              <a:off x="6816080" y="4869160"/>
              <a:ext cx="720080" cy="1440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06019A70-6D53-88F6-DF5C-0C1809C9B930}"/>
              </a:ext>
            </a:extLst>
          </p:cNvPr>
          <p:cNvSpPr/>
          <p:nvPr/>
        </p:nvSpPr>
        <p:spPr>
          <a:xfrm>
            <a:off x="3713892" y="2351130"/>
            <a:ext cx="942650" cy="703002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04D0BC-C178-8E20-FC10-9E80DDCC35E6}"/>
              </a:ext>
            </a:extLst>
          </p:cNvPr>
          <p:cNvSpPr/>
          <p:nvPr/>
        </p:nvSpPr>
        <p:spPr>
          <a:xfrm>
            <a:off x="4648059" y="1976263"/>
            <a:ext cx="2168019" cy="143387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/>
              <a:t>PLIC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562FC5E-0AB1-5461-854D-423A1CA6F9E9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6816078" y="2693200"/>
            <a:ext cx="1432382" cy="94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B5A443BF-B80B-5E0A-D89D-B1D33DCC14AD}"/>
              </a:ext>
            </a:extLst>
          </p:cNvPr>
          <p:cNvSpPr txBox="1"/>
          <p:nvPr/>
        </p:nvSpPr>
        <p:spPr>
          <a:xfrm>
            <a:off x="6880167" y="2437715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0">
                <a:solidFill>
                  <a:srgbClr val="8A1BFF"/>
                </a:solidFill>
                <a:effectLst/>
                <a:latin typeface="Cascadia Mono" panose="020B0609020000020004" pitchFamily="49" charset="0"/>
              </a:rPr>
              <a:t>IRQ_M_EXT</a:t>
            </a:r>
            <a:endParaRPr lang="fr-FR" sz="1400" b="0">
              <a:solidFill>
                <a:srgbClr val="000000"/>
              </a:solidFill>
              <a:effectLst/>
              <a:latin typeface="Cascadia Mono" panose="020B06090200000200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FC070B-592C-0953-7F50-B86B4C56E8E0}"/>
              </a:ext>
            </a:extLst>
          </p:cNvPr>
          <p:cNvSpPr/>
          <p:nvPr/>
        </p:nvSpPr>
        <p:spPr>
          <a:xfrm>
            <a:off x="8248460" y="1976264"/>
            <a:ext cx="2168020" cy="145273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0" err="1"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fr-FR" sz="12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fr-FR" sz="1200" b="0" err="1"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handle_interrupt</a:t>
            </a:r>
            <a:r>
              <a:rPr lang="fr-FR" sz="12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fr-FR" sz="1200" b="0"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long</a:t>
            </a:r>
            <a:r>
              <a:rPr lang="fr-FR" sz="12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fr-FR" sz="1200" b="0">
                <a:solidFill>
                  <a:srgbClr val="808080"/>
                </a:solidFill>
                <a:effectLst/>
                <a:latin typeface="Cascadia Mono" panose="020B0609020000020004" pitchFamily="49" charset="0"/>
              </a:rPr>
              <a:t>cause</a:t>
            </a:r>
            <a:r>
              <a:rPr lang="fr-FR" sz="12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)</a:t>
            </a:r>
          </a:p>
          <a:p>
            <a:pPr algn="ctr"/>
            <a:endParaRPr lang="fr-FR" sz="12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AB84FF-722A-E237-44F1-6C968D97754B}"/>
              </a:ext>
            </a:extLst>
          </p:cNvPr>
          <p:cNvSpPr/>
          <p:nvPr/>
        </p:nvSpPr>
        <p:spPr>
          <a:xfrm>
            <a:off x="4648060" y="4136504"/>
            <a:ext cx="2168020" cy="145273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0" err="1"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fr-FR" sz="11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fr-FR" sz="1100" b="0" err="1"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external_interrupt</a:t>
            </a:r>
            <a:r>
              <a:rPr lang="fr-FR" sz="11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fr-FR" sz="1100" b="0" err="1"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fr-FR" sz="11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)</a:t>
            </a: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32F3F308-BE61-F646-7E09-C5FAA2849BE5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H="1">
            <a:off x="4648060" y="2702632"/>
            <a:ext cx="5768420" cy="2160240"/>
          </a:xfrm>
          <a:prstGeom prst="bentConnector5">
            <a:avLst>
              <a:gd name="adj1" fmla="val -3963"/>
              <a:gd name="adj2" fmla="val 50000"/>
              <a:gd name="adj3" fmla="val 10396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ngle 61">
            <a:extLst>
              <a:ext uri="{FF2B5EF4-FFF2-40B4-BE49-F238E27FC236}">
                <a16:creationId xmlns:a16="http://schemas.microsoft.com/office/drawing/2014/main" id="{BC57B247-9C9A-85F3-2AA5-8F8D8855E11C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5368885" y="3773319"/>
            <a:ext cx="726368" cy="1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2B635627-D3D4-865C-578A-182DAA238F19}"/>
              </a:ext>
            </a:extLst>
          </p:cNvPr>
          <p:cNvSpPr txBox="1"/>
          <p:nvPr/>
        </p:nvSpPr>
        <p:spPr>
          <a:xfrm>
            <a:off x="5729156" y="3384795"/>
            <a:ext cx="34311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>
                <a:solidFill>
                  <a:srgbClr val="1F377F"/>
                </a:solidFill>
                <a:effectLst/>
                <a:latin typeface="Cascadia Mono" panose="020B0609020000020004" pitchFamily="49" charset="0"/>
              </a:rPr>
              <a:t>claim</a:t>
            </a:r>
            <a:r>
              <a:rPr lang="en-US" sz="11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= </a:t>
            </a:r>
            <a:r>
              <a:rPr lang="en-US" sz="1100" b="0" err="1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plic</a:t>
            </a:r>
            <a:r>
              <a:rPr lang="en-US" sz="11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sz="1100" b="0">
                <a:solidFill>
                  <a:srgbClr val="8A1BFF"/>
                </a:solidFill>
                <a:effectLst/>
                <a:latin typeface="Cascadia Mono" panose="020B0609020000020004" pitchFamily="49" charset="0"/>
              </a:rPr>
              <a:t>PLIC_HART0_CLAIM_COMPLETE_ADDR</a:t>
            </a:r>
            <a:r>
              <a:rPr lang="en-US" sz="11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]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8E9A229C-B956-A1E2-9DCF-B99638BD6576}"/>
              </a:ext>
            </a:extLst>
          </p:cNvPr>
          <p:cNvSpPr txBox="1"/>
          <p:nvPr/>
        </p:nvSpPr>
        <p:spPr>
          <a:xfrm>
            <a:off x="7423023" y="4267012"/>
            <a:ext cx="1650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imageSel</a:t>
            </a:r>
            <a:endParaRPr lang="fr-FR" b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796E4E45-F8E3-731E-B848-886EE97D5B1D}"/>
              </a:ext>
            </a:extLst>
          </p:cNvPr>
          <p:cNvSpPr txBox="1"/>
          <p:nvPr/>
        </p:nvSpPr>
        <p:spPr>
          <a:xfrm>
            <a:off x="7444733" y="4924801"/>
            <a:ext cx="1823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err="1">
                <a:solidFill>
                  <a:schemeClr val="bg1"/>
                </a:solidFill>
                <a:effectLst/>
                <a:latin typeface="Cascadia Mono" panose="020B0609020000020004" pitchFamily="49" charset="0"/>
              </a:rPr>
              <a:t>filterSel</a:t>
            </a:r>
            <a:endParaRPr lang="fr-FR" b="0">
              <a:solidFill>
                <a:schemeClr val="bg1"/>
              </a:solidFill>
              <a:effectLst/>
              <a:latin typeface="Cascadia Mono" panose="020B0609020000020004" pitchFamily="49" charset="0"/>
            </a:endParaRP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D89102A9-F12D-C9B3-E510-1DED6237A116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6816078" y="4497845"/>
            <a:ext cx="60694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5E010385-758F-F8BF-CF41-1939E8806698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837788" y="5155634"/>
            <a:ext cx="606945" cy="15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83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660A6-859B-58EE-CBB0-9F774E2B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Interruptions via push buttons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BB395BB-FB34-93EF-7D16-9AE2F763E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sz="1800" b="0" err="1"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fr-FR" sz="18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fr-FR" sz="1800" b="0" err="1"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init_csrs</a:t>
            </a:r>
            <a:r>
              <a:rPr lang="fr-FR" sz="1800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()</a:t>
            </a:r>
            <a:endParaRPr lang="fr-FR" sz="1800"/>
          </a:p>
          <a:p>
            <a:pPr lvl="1"/>
            <a:r>
              <a:rPr lang="fr-FR"/>
              <a:t>Réinitialise tous les Control </a:t>
            </a:r>
            <a:r>
              <a:rPr lang="fr-FR" err="1"/>
              <a:t>Status</a:t>
            </a:r>
            <a:r>
              <a:rPr lang="fr-FR"/>
              <a:t> </a:t>
            </a:r>
            <a:r>
              <a:rPr lang="fr-FR" err="1"/>
              <a:t>Registers</a:t>
            </a:r>
            <a:endParaRPr lang="fr-FR"/>
          </a:p>
          <a:p>
            <a:r>
              <a:rPr lang="fr-FR" b="0" err="1"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fr-FR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fr-FR" b="0" err="1"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enable_plic_interrupts</a:t>
            </a:r>
            <a:r>
              <a:rPr lang="fr-FR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()</a:t>
            </a:r>
          </a:p>
          <a:p>
            <a:pPr lvl="1"/>
            <a:r>
              <a:rPr lang="fr-FR"/>
              <a:t>Active les interruptions</a:t>
            </a:r>
          </a:p>
          <a:p>
            <a:pPr lvl="2"/>
            <a:r>
              <a:rPr lang="fr-FR"/>
              <a:t>Active la priorité de chaque bouton</a:t>
            </a:r>
          </a:p>
          <a:p>
            <a:pPr lvl="2"/>
            <a:r>
              <a:rPr lang="fr-FR"/>
              <a:t>Définit le seuil de priorité à 0</a:t>
            </a:r>
          </a:p>
          <a:p>
            <a:pPr lvl="2"/>
            <a:r>
              <a:rPr lang="fr-FR"/>
              <a:t>Vide la file d’attente d’interruption</a:t>
            </a:r>
          </a:p>
          <a:p>
            <a:pPr lvl="2"/>
            <a:r>
              <a:rPr lang="fr-FR"/>
              <a:t>Active l’interruption</a:t>
            </a:r>
          </a:p>
          <a:p>
            <a:pPr lvl="2"/>
            <a:r>
              <a:rPr lang="fr-FR"/>
              <a:t>Active le MEIP pour indiquer que des interruptions externes peuvent survenir</a:t>
            </a:r>
          </a:p>
          <a:p>
            <a:pPr lvl="2"/>
            <a:r>
              <a:rPr lang="fr-FR"/>
              <a:t>Active globalement les interruptions</a:t>
            </a:r>
          </a:p>
          <a:p>
            <a:r>
              <a:rPr lang="fr-FR" b="0" err="1"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fr-FR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fr-FR" b="0" err="1">
                <a:solidFill>
                  <a:srgbClr val="74531F"/>
                </a:solidFill>
                <a:effectLst/>
                <a:latin typeface="Cascadia Mono" panose="020B0609020000020004" pitchFamily="49" charset="0"/>
              </a:rPr>
              <a:t>external_interrupt</a:t>
            </a:r>
            <a:r>
              <a:rPr lang="fr-FR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fr-FR" b="0" err="1">
                <a:solidFill>
                  <a:srgbClr val="0000FF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fr-FR" b="0">
                <a:solidFill>
                  <a:srgbClr val="000000"/>
                </a:solidFill>
                <a:effectLst/>
                <a:latin typeface="Cascadia Mono" panose="020B0609020000020004" pitchFamily="49" charset="0"/>
              </a:rPr>
              <a:t>)</a:t>
            </a:r>
          </a:p>
          <a:p>
            <a:pPr lvl="1"/>
            <a:r>
              <a:rPr lang="fr-FR"/>
              <a:t>Prend en charge l’interruption et modifie les variables </a:t>
            </a:r>
            <a:r>
              <a:rPr lang="fr-FR" sz="1400" b="0" err="1">
                <a:effectLst/>
                <a:latin typeface="Cascadia Mono" panose="020B0609020000020004" pitchFamily="49" charset="0"/>
              </a:rPr>
              <a:t>imageSel</a:t>
            </a:r>
            <a:r>
              <a:rPr lang="fr-FR"/>
              <a:t> et </a:t>
            </a:r>
            <a:r>
              <a:rPr lang="fr-FR" sz="1400" b="0" err="1">
                <a:effectLst/>
                <a:latin typeface="Cascadia Mono" panose="020B0609020000020004" pitchFamily="49" charset="0"/>
              </a:rPr>
              <a:t>filterSel</a:t>
            </a:r>
            <a:r>
              <a:rPr lang="fr-FR"/>
              <a:t> en fonction de la cause de l’interruption</a:t>
            </a:r>
            <a:endParaRPr lang="fr-FR" b="0">
              <a:effectLst/>
              <a:latin typeface="Cascadia Mono" panose="020B0609020000020004" pitchFamily="49" charset="0"/>
            </a:endParaRPr>
          </a:p>
          <a:p>
            <a:pPr lvl="1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7971B1-2811-51AD-75D2-41C5234186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Travail réalisé</a:t>
            </a:r>
          </a:p>
        </p:txBody>
      </p:sp>
    </p:spTree>
    <p:extLst>
      <p:ext uri="{BB962C8B-B14F-4D97-AF65-F5344CB8AC3E}">
        <p14:creationId xmlns:p14="http://schemas.microsoft.com/office/powerpoint/2010/main" val="4090071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03F1E76-8BF3-8598-3D0E-17F4CB19C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3368" y="2779713"/>
            <a:ext cx="9085263" cy="1298574"/>
          </a:xfrm>
        </p:spPr>
        <p:txBody>
          <a:bodyPr>
            <a:noAutofit/>
          </a:bodyPr>
          <a:lstStyle/>
          <a:p>
            <a:r>
              <a:rPr lang="fr-FR" sz="10400"/>
              <a:t>Makefile</a:t>
            </a:r>
          </a:p>
        </p:txBody>
      </p:sp>
    </p:spTree>
    <p:extLst>
      <p:ext uri="{BB962C8B-B14F-4D97-AF65-F5344CB8AC3E}">
        <p14:creationId xmlns:p14="http://schemas.microsoft.com/office/powerpoint/2010/main" val="371402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FC986-CF7D-E3FB-483D-3029D1979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5786A5-0FBA-D0BB-4ECD-AA46B6C6F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1412776"/>
            <a:ext cx="1930557" cy="513322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Makefile</a:t>
            </a:r>
          </a:p>
        </p:txBody>
      </p:sp>
      <p:pic>
        <p:nvPicPr>
          <p:cNvPr id="12" name="Picture 11" descr="https://inpyjama.com/content/images/2023/07/feature_image-6.jpg">
            <a:extLst>
              <a:ext uri="{FF2B5EF4-FFF2-40B4-BE49-F238E27FC236}">
                <a16:creationId xmlns:a16="http://schemas.microsoft.com/office/drawing/2014/main" id="{F59A16FD-B82C-5821-41B3-AEAF3EAD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26" y="2836907"/>
            <a:ext cx="6534383" cy="3169149"/>
          </a:xfrm>
          <a:prstGeom prst="rect">
            <a:avLst/>
          </a:prstGeom>
        </p:spPr>
      </p:pic>
      <p:pic>
        <p:nvPicPr>
          <p:cNvPr id="11" name="Picture 10" descr="https://media.licdn.com/dms/image/C4D12AQFEhSYzCJGvfA/article-cover_image-shrink_720_1280/0/1613334314359?e=2147483647&amp;v=beta&amp;t=jNTSoFMy1wQrHQ8n07SVIf3gmoxvhksCE5g0CMI4LIk">
            <a:extLst>
              <a:ext uri="{FF2B5EF4-FFF2-40B4-BE49-F238E27FC236}">
                <a16:creationId xmlns:a16="http://schemas.microsoft.com/office/drawing/2014/main" id="{4DFF6F4E-140A-8293-CACE-07633560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3" y="153898"/>
            <a:ext cx="5057421" cy="28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44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E3C717C-9260-202B-EE8F-1A377AC61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3368" y="475570"/>
            <a:ext cx="9085263" cy="1298573"/>
          </a:xfrm>
        </p:spPr>
        <p:txBody>
          <a:bodyPr>
            <a:normAutofit/>
          </a:bodyPr>
          <a:lstStyle/>
          <a:p>
            <a:r>
              <a:rPr lang="fr-FR" sz="9600"/>
              <a:t>Conclusion</a:t>
            </a:r>
          </a:p>
        </p:txBody>
      </p:sp>
      <p:pic>
        <p:nvPicPr>
          <p:cNvPr id="3" name="Espace réservé du contenu 3" descr="Une image contenant texte, intérieur, oiseau, écran&#10;&#10;Description générée automatiquement">
            <a:extLst>
              <a:ext uri="{FF2B5EF4-FFF2-40B4-BE49-F238E27FC236}">
                <a16:creationId xmlns:a16="http://schemas.microsoft.com/office/drawing/2014/main" id="{1E00FDF1-92C1-A1A9-974E-2C315E922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76" b="25701"/>
          <a:stretch/>
        </p:blipFill>
        <p:spPr>
          <a:xfrm>
            <a:off x="660251" y="4086988"/>
            <a:ext cx="2036422" cy="1536338"/>
          </a:xfrm>
          <a:prstGeom prst="rect">
            <a:avLst/>
          </a:prstGeom>
        </p:spPr>
      </p:pic>
      <p:pic>
        <p:nvPicPr>
          <p:cNvPr id="10" name="Picture 12" descr="A cat lying on a blanket&#10;&#10;Description automatically generated">
            <a:extLst>
              <a:ext uri="{FF2B5EF4-FFF2-40B4-BE49-F238E27FC236}">
                <a16:creationId xmlns:a16="http://schemas.microsoft.com/office/drawing/2014/main" id="{3E7CD181-A0CE-8FF7-812D-28112D184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" r="-461" b="-568"/>
          <a:stretch/>
        </p:blipFill>
        <p:spPr>
          <a:xfrm>
            <a:off x="2226851" y="2017016"/>
            <a:ext cx="1925805" cy="1611117"/>
          </a:xfrm>
          <a:prstGeom prst="rect">
            <a:avLst/>
          </a:prstGeom>
        </p:spPr>
      </p:pic>
      <p:pic>
        <p:nvPicPr>
          <p:cNvPr id="12" name="Picture 9" descr="A computer screen with a drawing of a car&#10;&#10;Description automatically generated">
            <a:extLst>
              <a:ext uri="{FF2B5EF4-FFF2-40B4-BE49-F238E27FC236}">
                <a16:creationId xmlns:a16="http://schemas.microsoft.com/office/drawing/2014/main" id="{DF65A15E-E7C2-C1FD-7A5A-4898A80F1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96" r="2898" b="784"/>
          <a:stretch/>
        </p:blipFill>
        <p:spPr>
          <a:xfrm>
            <a:off x="3498194" y="4041631"/>
            <a:ext cx="1876517" cy="1580553"/>
          </a:xfrm>
          <a:prstGeom prst="rect">
            <a:avLst/>
          </a:prstGeom>
        </p:spPr>
      </p:pic>
      <p:pic>
        <p:nvPicPr>
          <p:cNvPr id="13" name="Image 12" descr="Gears PNG Images Transparent Free Download | PNGMart.com">
            <a:extLst>
              <a:ext uri="{FF2B5EF4-FFF2-40B4-BE49-F238E27FC236}">
                <a16:creationId xmlns:a16="http://schemas.microsoft.com/office/drawing/2014/main" id="{D8469B91-F6DF-22A0-5CED-F9330E586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757" y="2080372"/>
            <a:ext cx="1890485" cy="1717541"/>
          </a:xfrm>
          <a:prstGeom prst="rect">
            <a:avLst/>
          </a:prstGeom>
        </p:spPr>
      </p:pic>
      <p:pic>
        <p:nvPicPr>
          <p:cNvPr id="14" name="Image 13" descr="Codage - Icônes ordinateur gratuites">
            <a:extLst>
              <a:ext uri="{FF2B5EF4-FFF2-40B4-BE49-F238E27FC236}">
                <a16:creationId xmlns:a16="http://schemas.microsoft.com/office/drawing/2014/main" id="{9291590E-5E0D-3078-2245-0710E48F8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471" y="4044042"/>
            <a:ext cx="2171700" cy="2171700"/>
          </a:xfrm>
          <a:prstGeom prst="rect">
            <a:avLst/>
          </a:prstGeom>
        </p:spPr>
      </p:pic>
      <p:pic>
        <p:nvPicPr>
          <p:cNvPr id="16" name="Image 15" descr="Why Having Multiple Perspectives On Your Team Is Key To Success">
            <a:extLst>
              <a:ext uri="{FF2B5EF4-FFF2-40B4-BE49-F238E27FC236}">
                <a16:creationId xmlns:a16="http://schemas.microsoft.com/office/drawing/2014/main" id="{E73F658F-86B2-90C6-853E-649B9FA4C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828" y="4089400"/>
            <a:ext cx="1872343" cy="1863272"/>
          </a:xfrm>
          <a:prstGeom prst="rect">
            <a:avLst/>
          </a:prstGeom>
        </p:spPr>
      </p:pic>
      <p:pic>
        <p:nvPicPr>
          <p:cNvPr id="17" name="Image 16" descr="Weight Balance PNG Clipart - PNG All | PNG All">
            <a:extLst>
              <a:ext uri="{FF2B5EF4-FFF2-40B4-BE49-F238E27FC236}">
                <a16:creationId xmlns:a16="http://schemas.microsoft.com/office/drawing/2014/main" id="{40C64E96-B38E-F551-C2EC-F74C029E8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2734" y="1941065"/>
            <a:ext cx="2083531" cy="21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57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94488-2B40-A3F2-AF67-0E602757F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3368" y="2779713"/>
            <a:ext cx="9085263" cy="1298574"/>
          </a:xfrm>
        </p:spPr>
        <p:txBody>
          <a:bodyPr>
            <a:normAutofit fontScale="90000"/>
          </a:bodyPr>
          <a:lstStyle/>
          <a:p>
            <a:r>
              <a:rPr lang="fr-FR" sz="5400"/>
              <a:t>Présentation structurelle du projet</a:t>
            </a:r>
          </a:p>
        </p:txBody>
      </p:sp>
    </p:spTree>
    <p:extLst>
      <p:ext uri="{BB962C8B-B14F-4D97-AF65-F5344CB8AC3E}">
        <p14:creationId xmlns:p14="http://schemas.microsoft.com/office/powerpoint/2010/main" val="245408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59D29E1-0E55-AB7D-90FB-A53A648A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Fonctionnement du </a:t>
            </a:r>
            <a:r>
              <a:rPr lang="fr-FR" err="1"/>
              <a:t>Sofware</a:t>
            </a:r>
            <a:endParaRPr lang="en-US" err="1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EED8289-DB44-747E-0B27-50FC075D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fr-FR"/>
              <a:t>Lecture image </a:t>
            </a:r>
          </a:p>
          <a:p>
            <a:pPr marL="457200" indent="-457200">
              <a:buAutoNum type="arabicPeriod"/>
            </a:pPr>
            <a:r>
              <a:rPr lang="fr-FR"/>
              <a:t>Pre-processing</a:t>
            </a:r>
          </a:p>
          <a:p>
            <a:pPr marL="457200" indent="-457200">
              <a:buAutoNum type="arabicPeriod"/>
            </a:pPr>
            <a:r>
              <a:rPr lang="fr-FR"/>
              <a:t>Application du filtre </a:t>
            </a:r>
            <a:r>
              <a:rPr lang="fr-FR" err="1"/>
              <a:t>Sobel</a:t>
            </a:r>
            <a:r>
              <a:rPr lang="fr-FR"/>
              <a:t> </a:t>
            </a:r>
          </a:p>
          <a:p>
            <a:pPr marL="457200" indent="-457200">
              <a:buAutoNum type="arabicPeriod"/>
            </a:pPr>
            <a:r>
              <a:rPr lang="fr-FR"/>
              <a:t>CNN</a:t>
            </a:r>
          </a:p>
          <a:p>
            <a:pPr marL="457200" indent="-457200">
              <a:buAutoNum type="arabicPeriod"/>
            </a:pPr>
            <a:r>
              <a:rPr lang="fr-FR"/>
              <a:t>Activation des interruptions</a:t>
            </a:r>
          </a:p>
          <a:p>
            <a:pPr marL="457200" indent="-457200">
              <a:buAutoNum type="arabicPeriod"/>
            </a:pPr>
            <a:r>
              <a:rPr lang="fr-FR"/>
              <a:t>Traitements des interruptions avec changement de filtre ou d'image en conséquence</a:t>
            </a:r>
            <a:endParaRPr lang="fr-F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9972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4F69A-177F-E51F-A874-979554644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24184D-3A07-6E96-CA90-B05CC27C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Répartition des tâches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7094049-44D7-F00E-A0C2-517E6FCAF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fr-FR"/>
              <a:t>Six tâches pour 6 membres du groupes -&gt; Chacun une section</a:t>
            </a:r>
          </a:p>
          <a:p>
            <a:pPr marL="227965" indent="-227965"/>
            <a:r>
              <a:rPr lang="fr-FR"/>
              <a:t>Des responsabilités en plus pour les membres qui le souhaitent</a:t>
            </a:r>
          </a:p>
          <a:p>
            <a:pPr marL="459105" lvl="1" indent="-230505">
              <a:buFont typeface="Courier New" panose="020B0604020202020204" pitchFamily="34" charset="0"/>
              <a:buChar char="o"/>
            </a:pPr>
            <a:r>
              <a:rPr lang="fr-FR" spc="-13"/>
              <a:t>Rémi : Gestion du Git</a:t>
            </a:r>
          </a:p>
          <a:p>
            <a:pPr marL="459105" lvl="1" indent="-230505">
              <a:buFont typeface="Courier New" panose="020B0604020202020204" pitchFamily="34" charset="0"/>
              <a:buChar char="o"/>
            </a:pPr>
            <a:r>
              <a:rPr lang="fr-FR" spc="-13"/>
              <a:t>Arthur : Gestion des Rendus </a:t>
            </a:r>
          </a:p>
          <a:p>
            <a:pPr marL="459105" lvl="1" indent="-230505">
              <a:buFont typeface="Courier New" panose="020B0604020202020204" pitchFamily="34" charset="0"/>
              <a:buChar char="o"/>
            </a:pPr>
            <a:r>
              <a:rPr lang="fr-FR" spc="-13"/>
              <a:t>Louis : Gestion du </a:t>
            </a:r>
            <a:r>
              <a:rPr lang="fr-FR" spc="-13" err="1"/>
              <a:t>Makefile</a:t>
            </a:r>
            <a:r>
              <a:rPr lang="fr-FR" spc="-13"/>
              <a:t> et de la compilation </a:t>
            </a:r>
          </a:p>
          <a:p>
            <a:pPr marL="459105" lvl="1" indent="-230505">
              <a:buFont typeface="Courier New" panose="020B0604020202020204" pitchFamily="34" charset="0"/>
              <a:buChar char="o"/>
            </a:pPr>
            <a:r>
              <a:rPr lang="fr-FR" spc="-13"/>
              <a:t>Gaël : Gestion du suivi technique </a:t>
            </a:r>
          </a:p>
        </p:txBody>
      </p:sp>
    </p:spTree>
    <p:extLst>
      <p:ext uri="{BB962C8B-B14F-4D97-AF65-F5344CB8AC3E}">
        <p14:creationId xmlns:p14="http://schemas.microsoft.com/office/powerpoint/2010/main" val="3289517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03F1E76-8BF3-8598-3D0E-17F4CB19C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3368" y="2779713"/>
            <a:ext cx="9085263" cy="1298574"/>
          </a:xfrm>
        </p:spPr>
        <p:txBody>
          <a:bodyPr>
            <a:normAutofit fontScale="90000"/>
          </a:bodyPr>
          <a:lstStyle/>
          <a:p>
            <a:r>
              <a:rPr lang="fr-FR" sz="6000"/>
              <a:t>Implémentation des Solutions</a:t>
            </a:r>
          </a:p>
        </p:txBody>
      </p:sp>
    </p:spTree>
    <p:extLst>
      <p:ext uri="{BB962C8B-B14F-4D97-AF65-F5344CB8AC3E}">
        <p14:creationId xmlns:p14="http://schemas.microsoft.com/office/powerpoint/2010/main" val="2880862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F1FE9-EAF7-593E-3A10-BE6BD27B5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44" y="260648"/>
            <a:ext cx="9085263" cy="1298574"/>
          </a:xfrm>
        </p:spPr>
        <p:txBody>
          <a:bodyPr>
            <a:normAutofit fontScale="90000"/>
          </a:bodyPr>
          <a:lstStyle/>
          <a:p>
            <a:r>
              <a:rPr lang="fr-FR" sz="6000"/>
              <a:t>Implémentation des Solutions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Zoom de section 4">
                <a:extLst>
                  <a:ext uri="{FF2B5EF4-FFF2-40B4-BE49-F238E27FC236}">
                    <a16:creationId xmlns:a16="http://schemas.microsoft.com/office/drawing/2014/main" id="{96F08E4A-4423-7346-9BDA-DC101979E6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9314821"/>
                  </p:ext>
                </p:extLst>
              </p:nvPr>
            </p:nvGraphicFramePr>
            <p:xfrm>
              <a:off x="1055440" y="169281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8CDDFAC-1426-481E-97D9-BE11BD098FAC}">
                    <psez:zmPr id="{63678740-6477-4F98-B2F4-91CCC8C66CC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Zoom de section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6F08E4A-4423-7346-9BDA-DC101979E6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5440" y="169281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Zoom de section 6">
                <a:extLst>
                  <a:ext uri="{FF2B5EF4-FFF2-40B4-BE49-F238E27FC236}">
                    <a16:creationId xmlns:a16="http://schemas.microsoft.com/office/drawing/2014/main" id="{8EB012F4-B0B0-8306-A283-65B46C9955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443725"/>
                  </p:ext>
                </p:extLst>
              </p:nvPr>
            </p:nvGraphicFramePr>
            <p:xfrm>
              <a:off x="4563146" y="17145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AE3893A-EAD3-4F09-AA5B-282D605D2904}">
                    <psez:zmPr id="{9F3F8A5C-848C-43B7-93DC-AFC4BF2B749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Zoom de section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EB012F4-B0B0-8306-A283-65B46C995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3146" y="1714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Zoom de section 8">
                <a:extLst>
                  <a:ext uri="{FF2B5EF4-FFF2-40B4-BE49-F238E27FC236}">
                    <a16:creationId xmlns:a16="http://schemas.microsoft.com/office/drawing/2014/main" id="{5DD42A4B-2F01-D4A1-AE35-3C9CE8ACA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9166922"/>
                  </p:ext>
                </p:extLst>
              </p:nvPr>
            </p:nvGraphicFramePr>
            <p:xfrm>
              <a:off x="8070852" y="169281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EEC6E8E-D2E8-482E-99F2-09AEACED69B8}">
                    <psez:zmPr id="{F69B123B-C9A6-42C1-B265-BCED39BF0611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Zoom de section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DD42A4B-2F01-D4A1-AE35-3C9CE8ACA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0852" y="169281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" name="Zoom de section 10">
                <a:extLst>
                  <a:ext uri="{FF2B5EF4-FFF2-40B4-BE49-F238E27FC236}">
                    <a16:creationId xmlns:a16="http://schemas.microsoft.com/office/drawing/2014/main" id="{EE20017A-FEC8-8EEA-ACF8-D6EF00CD9E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9839212"/>
                  </p:ext>
                </p:extLst>
              </p:nvPr>
            </p:nvGraphicFramePr>
            <p:xfrm>
              <a:off x="1055440" y="386104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4F9D1D-8EBA-480E-9461-D77C9ABFF1EC}">
                    <psez:zmPr id="{A7125F9E-4293-4F19-AB36-62CB5A54B77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Zoom de section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E20017A-FEC8-8EEA-ACF8-D6EF00CD9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5440" y="386104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3" name="Zoom de section 12">
                <a:extLst>
                  <a:ext uri="{FF2B5EF4-FFF2-40B4-BE49-F238E27FC236}">
                    <a16:creationId xmlns:a16="http://schemas.microsoft.com/office/drawing/2014/main" id="{80C362AC-DA7C-0D29-83E0-955FDB093E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3552526"/>
                  </p:ext>
                </p:extLst>
              </p:nvPr>
            </p:nvGraphicFramePr>
            <p:xfrm>
              <a:off x="4573709" y="386104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C41C19E-C255-43B0-91CB-05A75FF67DE6}">
                    <psez:zmPr id="{6CC4C7E7-E232-44E1-8B7F-5141C73CA3B4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3" name="Zoom de section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0C362AC-DA7C-0D29-83E0-955FDB093E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3709" y="386104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5" name="Zoom de section 14">
                <a:extLst>
                  <a:ext uri="{FF2B5EF4-FFF2-40B4-BE49-F238E27FC236}">
                    <a16:creationId xmlns:a16="http://schemas.microsoft.com/office/drawing/2014/main" id="{4FD06F0E-486D-6349-2800-DC99A0EDF1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0123445"/>
                  </p:ext>
                </p:extLst>
              </p:nvPr>
            </p:nvGraphicFramePr>
            <p:xfrm>
              <a:off x="8080306" y="386104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EF13484-93EB-40C2-8703-D686BBF7F941}">
                    <psez:zmPr id="{B74AB099-2706-41DB-867A-5EC6F3418236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5" name="Zoom de section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FD06F0E-486D-6349-2800-DC99A0EDF1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80306" y="386104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663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EFC9B21-B52C-0FD9-5305-6F6881BA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images from the SD card</a:t>
            </a:r>
            <a:endParaRPr lang="fr-FR"/>
          </a:p>
        </p:txBody>
      </p:sp>
      <p:pic>
        <p:nvPicPr>
          <p:cNvPr id="2" name="Espace réservé du contenu 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3EA3841-9102-4D0C-75C6-57AD86A2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529" y="2606360"/>
            <a:ext cx="2859402" cy="2859402"/>
          </a:xfrm>
        </p:spPr>
      </p:pic>
      <p:pic>
        <p:nvPicPr>
          <p:cNvPr id="3" name="Image 2" descr="Ppm logo design : 89 images, photos de stock, objets 3D et ...">
            <a:extLst>
              <a:ext uri="{FF2B5EF4-FFF2-40B4-BE49-F238E27FC236}">
                <a16:creationId xmlns:a16="http://schemas.microsoft.com/office/drawing/2014/main" id="{637DFF7F-86CE-4B04-80F0-55968AE45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" r="-498" b="5069"/>
          <a:stretch/>
        </p:blipFill>
        <p:spPr>
          <a:xfrm>
            <a:off x="6223993" y="2845208"/>
            <a:ext cx="1161469" cy="11675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6231613-4326-178C-0D79-2A6729F9D95A}"/>
              </a:ext>
            </a:extLst>
          </p:cNvPr>
          <p:cNvSpPr txBox="1"/>
          <p:nvPr/>
        </p:nvSpPr>
        <p:spPr>
          <a:xfrm>
            <a:off x="4699398" y="3245654"/>
            <a:ext cx="4203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N_image *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9F14F5-A208-78D8-5F13-64B43E1936CE}"/>
              </a:ext>
            </a:extLst>
          </p:cNvPr>
          <p:cNvSpPr txBox="1"/>
          <p:nvPr/>
        </p:nvSpPr>
        <p:spPr>
          <a:xfrm>
            <a:off x="9547746" y="3406253"/>
            <a:ext cx="529419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9600">
                <a:solidFill>
                  <a:schemeClr val="bg1"/>
                </a:solidFill>
              </a:rPr>
              <a:t>[ ]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0783F4-4F32-DDED-25B6-F91BEFB054E3}"/>
              </a:ext>
            </a:extLst>
          </p:cNvPr>
          <p:cNvCxnSpPr/>
          <p:nvPr/>
        </p:nvCxnSpPr>
        <p:spPr>
          <a:xfrm>
            <a:off x="3558939" y="4190146"/>
            <a:ext cx="5759354" cy="159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E97E048-086A-FFDD-5809-5B2B10D40BC7}"/>
              </a:ext>
            </a:extLst>
          </p:cNvPr>
          <p:cNvSpPr txBox="1"/>
          <p:nvPr/>
        </p:nvSpPr>
        <p:spPr>
          <a:xfrm>
            <a:off x="9547129" y="5103398"/>
            <a:ext cx="13108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bg1">
                    <a:lumMod val="50000"/>
                  </a:schemeClr>
                </a:solidFill>
              </a:rPr>
              <a:t>Tableau </a:t>
            </a:r>
          </a:p>
        </p:txBody>
      </p:sp>
    </p:spTree>
    <p:extLst>
      <p:ext uri="{BB962C8B-B14F-4D97-AF65-F5344CB8AC3E}">
        <p14:creationId xmlns:p14="http://schemas.microsoft.com/office/powerpoint/2010/main" val="4145688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EFC9B21-B52C-0FD9-5305-6F6881BA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pre-processing</a:t>
            </a:r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48C693E-923A-EE8D-64DA-A55FF859C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fr-FR"/>
              <a:t>Conversion en nuances de gris pour l'utilisateur</a:t>
            </a:r>
          </a:p>
          <a:p>
            <a:pPr marL="0" indent="0">
              <a:buNone/>
            </a:pPr>
            <a:endParaRPr lang="fr-FR"/>
          </a:p>
        </p:txBody>
      </p:sp>
      <p:pic>
        <p:nvPicPr>
          <p:cNvPr id="2" name="Image 1" descr="Une image contenant fleur, capture d’écran, rose&#10;&#10;Description générée automatiquement">
            <a:extLst>
              <a:ext uri="{FF2B5EF4-FFF2-40B4-BE49-F238E27FC236}">
                <a16:creationId xmlns:a16="http://schemas.microsoft.com/office/drawing/2014/main" id="{D99CD1BB-1FA0-5E32-8AA0-4B94892F4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522" y="2006438"/>
            <a:ext cx="6096000" cy="38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6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Personnalisé 5">
      <a:dk1>
        <a:srgbClr val="FFFFFF"/>
      </a:dk1>
      <a:lt1>
        <a:srgbClr val="505151"/>
      </a:lt1>
      <a:dk2>
        <a:srgbClr val="6E6F71"/>
      </a:dk2>
      <a:lt2>
        <a:srgbClr val="6E6F71"/>
      </a:lt2>
      <a:accent1>
        <a:srgbClr val="E71B33"/>
      </a:accent1>
      <a:accent2>
        <a:srgbClr val="EA642A"/>
      </a:accent2>
      <a:accent3>
        <a:srgbClr val="8B7166"/>
      </a:accent3>
      <a:accent4>
        <a:srgbClr val="B4A69D"/>
      </a:accent4>
      <a:accent5>
        <a:srgbClr val="A7A389"/>
      </a:accent5>
      <a:accent6>
        <a:srgbClr val="5C6163"/>
      </a:accent6>
      <a:hlink>
        <a:srgbClr val="AA8D61"/>
      </a:hlink>
      <a:folHlink>
        <a:srgbClr val="E1E1E2"/>
      </a:folHlink>
    </a:clrScheme>
    <a:fontScheme name="Perso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25">
      <a:dk1>
        <a:srgbClr val="FFFFFF"/>
      </a:dk1>
      <a:lt1>
        <a:srgbClr val="2B2B2D"/>
      </a:lt1>
      <a:dk2>
        <a:srgbClr val="6E6F71"/>
      </a:dk2>
      <a:lt2>
        <a:srgbClr val="6E6F71"/>
      </a:lt2>
      <a:accent1>
        <a:srgbClr val="E71B33"/>
      </a:accent1>
      <a:accent2>
        <a:srgbClr val="EA642A"/>
      </a:accent2>
      <a:accent3>
        <a:srgbClr val="8B7166"/>
      </a:accent3>
      <a:accent4>
        <a:srgbClr val="B4A69D"/>
      </a:accent4>
      <a:accent5>
        <a:srgbClr val="A7A389"/>
      </a:accent5>
      <a:accent6>
        <a:srgbClr val="5C6163"/>
      </a:accent6>
      <a:hlink>
        <a:srgbClr val="AA8D61"/>
      </a:hlink>
      <a:folHlink>
        <a:srgbClr val="E1E1E2"/>
      </a:folHlink>
    </a:clrScheme>
    <a:fontScheme name="Perso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Custom 25">
      <a:dk1>
        <a:srgbClr val="FFFFFF"/>
      </a:dk1>
      <a:lt1>
        <a:srgbClr val="2B2B2D"/>
      </a:lt1>
      <a:dk2>
        <a:srgbClr val="6E6F71"/>
      </a:dk2>
      <a:lt2>
        <a:srgbClr val="6E6F71"/>
      </a:lt2>
      <a:accent1>
        <a:srgbClr val="E71B33"/>
      </a:accent1>
      <a:accent2>
        <a:srgbClr val="EA642A"/>
      </a:accent2>
      <a:accent3>
        <a:srgbClr val="8B7166"/>
      </a:accent3>
      <a:accent4>
        <a:srgbClr val="B4A69D"/>
      </a:accent4>
      <a:accent5>
        <a:srgbClr val="A7A389"/>
      </a:accent5>
      <a:accent6>
        <a:srgbClr val="5C6163"/>
      </a:accent6>
      <a:hlink>
        <a:srgbClr val="AA8D61"/>
      </a:hlink>
      <a:folHlink>
        <a:srgbClr val="E1E1E2"/>
      </a:folHlink>
    </a:clrScheme>
    <a:fontScheme name="Perso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Personnalisé 5">
      <a:dk1>
        <a:srgbClr val="FFFFFF"/>
      </a:dk1>
      <a:lt1>
        <a:srgbClr val="505151"/>
      </a:lt1>
      <a:dk2>
        <a:srgbClr val="6E6F71"/>
      </a:dk2>
      <a:lt2>
        <a:srgbClr val="6E6F71"/>
      </a:lt2>
      <a:accent1>
        <a:srgbClr val="E71B33"/>
      </a:accent1>
      <a:accent2>
        <a:srgbClr val="EA642A"/>
      </a:accent2>
      <a:accent3>
        <a:srgbClr val="8B7166"/>
      </a:accent3>
      <a:accent4>
        <a:srgbClr val="B4A69D"/>
      </a:accent4>
      <a:accent5>
        <a:srgbClr val="A7A389"/>
      </a:accent5>
      <a:accent6>
        <a:srgbClr val="5C6163"/>
      </a:accent6>
      <a:hlink>
        <a:srgbClr val="AA8D61"/>
      </a:hlink>
      <a:folHlink>
        <a:srgbClr val="E1E1E2"/>
      </a:folHlink>
    </a:clrScheme>
    <a:fontScheme name="Perso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Logiciel de contrôle d’un tableau électrique</Template>
  <Application>Microsoft Office PowerPoint</Application>
  <PresentationFormat>Widescreen</PresentationFormat>
  <Slides>24</Slides>
  <Notes>1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2_Office Theme</vt:lpstr>
      <vt:lpstr>1_Office Theme</vt:lpstr>
      <vt:lpstr>Thème Office</vt:lpstr>
      <vt:lpstr>3_Office Theme</vt:lpstr>
      <vt:lpstr>HW/SW Codesign Projet with  lowRISC/Rocket-Chip platform</vt:lpstr>
      <vt:lpstr>PowerPoint Presentation</vt:lpstr>
      <vt:lpstr>Présentation structurelle du projet</vt:lpstr>
      <vt:lpstr>Fonctionnement du Sofware</vt:lpstr>
      <vt:lpstr>Répartition des tâches</vt:lpstr>
      <vt:lpstr>Implémentation des Solutions</vt:lpstr>
      <vt:lpstr>Implémentation des Solutions</vt:lpstr>
      <vt:lpstr>Reading images from the SD card</vt:lpstr>
      <vt:lpstr>Image pre-processing</vt:lpstr>
      <vt:lpstr>Image pre-processing</vt:lpstr>
      <vt:lpstr>Image pre-processing</vt:lpstr>
      <vt:lpstr>Image display ("bypass" filter) : Fonctionnement Global</vt:lpstr>
      <vt:lpstr>Image display ("bypass" filter) : Gestion de l'étiquette</vt:lpstr>
      <vt:lpstr>Development of the Sobel filter</vt:lpstr>
      <vt:lpstr>Development of the Sobel filter</vt:lpstr>
      <vt:lpstr>Development of the convolutional neural network (CNN) CIFAR-10</vt:lpstr>
      <vt:lpstr>Development of the convolutional neural network (CNN) CIFAR-10</vt:lpstr>
      <vt:lpstr>Development of the convolutional neural network (CNN) CIFAR-10</vt:lpstr>
      <vt:lpstr>Interruptions via push buttons</vt:lpstr>
      <vt:lpstr>Interruptions via push buttons</vt:lpstr>
      <vt:lpstr>Interruptions via push buttons</vt:lpstr>
      <vt:lpstr>Makefile</vt:lpstr>
      <vt:lpstr>Makefile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Gaël Ousset</dc:creator>
  <cp:revision>4</cp:revision>
  <dcterms:created xsi:type="dcterms:W3CDTF">2024-01-23T14:42:32Z</dcterms:created>
  <dcterms:modified xsi:type="dcterms:W3CDTF">2024-01-25T10:09:30Z</dcterms:modified>
</cp:coreProperties>
</file>